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Lst>
  <p:notesMasterIdLst>
    <p:notesMasterId r:id="rId74"/>
  </p:notesMasterIdLst>
  <p:sldIdLst>
    <p:sldId id="256" r:id="rId2"/>
    <p:sldId id="320" r:id="rId3"/>
    <p:sldId id="325" r:id="rId4"/>
    <p:sldId id="321" r:id="rId5"/>
    <p:sldId id="322" r:id="rId6"/>
    <p:sldId id="257" r:id="rId7"/>
    <p:sldId id="258" r:id="rId8"/>
    <p:sldId id="259" r:id="rId9"/>
    <p:sldId id="326" r:id="rId10"/>
    <p:sldId id="260" r:id="rId11"/>
    <p:sldId id="261" r:id="rId12"/>
    <p:sldId id="262" r:id="rId13"/>
    <p:sldId id="263" r:id="rId14"/>
    <p:sldId id="264" r:id="rId15"/>
    <p:sldId id="265" r:id="rId16"/>
    <p:sldId id="266" r:id="rId17"/>
    <p:sldId id="267" r:id="rId18"/>
    <p:sldId id="268" r:id="rId19"/>
    <p:sldId id="323" r:id="rId20"/>
    <p:sldId id="269" r:id="rId21"/>
    <p:sldId id="270" r:id="rId22"/>
    <p:sldId id="271" r:id="rId23"/>
    <p:sldId id="272" r:id="rId24"/>
    <p:sldId id="327" r:id="rId25"/>
    <p:sldId id="273" r:id="rId26"/>
    <p:sldId id="274" r:id="rId27"/>
    <p:sldId id="275" r:id="rId28"/>
    <p:sldId id="276" r:id="rId29"/>
    <p:sldId id="277" r:id="rId30"/>
    <p:sldId id="278" r:id="rId31"/>
    <p:sldId id="279" r:id="rId32"/>
    <p:sldId id="280" r:id="rId33"/>
    <p:sldId id="281" r:id="rId34"/>
    <p:sldId id="282" r:id="rId35"/>
    <p:sldId id="283" r:id="rId36"/>
    <p:sldId id="284" r:id="rId37"/>
    <p:sldId id="285" r:id="rId38"/>
    <p:sldId id="286" r:id="rId39"/>
    <p:sldId id="287" r:id="rId40"/>
    <p:sldId id="288" r:id="rId41"/>
    <p:sldId id="289" r:id="rId42"/>
    <p:sldId id="290" r:id="rId43"/>
    <p:sldId id="291" r:id="rId44"/>
    <p:sldId id="292" r:id="rId45"/>
    <p:sldId id="293" r:id="rId46"/>
    <p:sldId id="294" r:id="rId47"/>
    <p:sldId id="295" r:id="rId48"/>
    <p:sldId id="296" r:id="rId49"/>
    <p:sldId id="297" r:id="rId50"/>
    <p:sldId id="298" r:id="rId51"/>
    <p:sldId id="299" r:id="rId52"/>
    <p:sldId id="300" r:id="rId53"/>
    <p:sldId id="301" r:id="rId54"/>
    <p:sldId id="302" r:id="rId55"/>
    <p:sldId id="303" r:id="rId56"/>
    <p:sldId id="304" r:id="rId57"/>
    <p:sldId id="305" r:id="rId58"/>
    <p:sldId id="306" r:id="rId59"/>
    <p:sldId id="307" r:id="rId60"/>
    <p:sldId id="308" r:id="rId61"/>
    <p:sldId id="309" r:id="rId62"/>
    <p:sldId id="310" r:id="rId63"/>
    <p:sldId id="311" r:id="rId64"/>
    <p:sldId id="312" r:id="rId65"/>
    <p:sldId id="313" r:id="rId66"/>
    <p:sldId id="314" r:id="rId67"/>
    <p:sldId id="315" r:id="rId68"/>
    <p:sldId id="316" r:id="rId69"/>
    <p:sldId id="317" r:id="rId70"/>
    <p:sldId id="324" r:id="rId71"/>
    <p:sldId id="318" r:id="rId72"/>
    <p:sldId id="319" r:id="rId7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clrMode="bw"/>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9" d="100"/>
          <a:sy n="79" d="100"/>
        </p:scale>
        <p:origin x="-1088"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slide" Target="slides/slide72.xml"/><Relationship Id="rId74" Type="http://schemas.openxmlformats.org/officeDocument/2006/relationships/notesMaster" Target="notesMasters/notesMaster1.xml"/><Relationship Id="rId75" Type="http://schemas.openxmlformats.org/officeDocument/2006/relationships/printerSettings" Target="printerSettings/printerSettings1.bin"/><Relationship Id="rId76" Type="http://schemas.openxmlformats.org/officeDocument/2006/relationships/presProps" Target="presProps.xml"/><Relationship Id="rId77" Type="http://schemas.openxmlformats.org/officeDocument/2006/relationships/viewProps" Target="viewProps.xml"/><Relationship Id="rId78" Type="http://schemas.openxmlformats.org/officeDocument/2006/relationships/theme" Target="theme/theme1.xml"/><Relationship Id="rId79" Type="http://schemas.openxmlformats.org/officeDocument/2006/relationships/tableStyles" Target="tableStyles.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12DC7BA-A076-1243-82B7-E774F86EDA8C}" type="datetimeFigureOut">
              <a:rPr lang="en-US" smtClean="0"/>
              <a:t>12/8/13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963276C-7222-B742-8758-AC47C74593E8}" type="slidenum">
              <a:rPr lang="en-US" smtClean="0"/>
              <a:t>‹#›</a:t>
            </a:fld>
            <a:endParaRPr lang="en-US"/>
          </a:p>
        </p:txBody>
      </p:sp>
    </p:spTree>
    <p:extLst>
      <p:ext uri="{BB962C8B-B14F-4D97-AF65-F5344CB8AC3E}">
        <p14:creationId xmlns:p14="http://schemas.microsoft.com/office/powerpoint/2010/main" val="256257522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7.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8.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9.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0.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2.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963276C-7222-B742-8758-AC47C74593E8}" type="slidenum">
              <a:rPr lang="en-US" smtClean="0"/>
              <a:t>1</a:t>
            </a:fld>
            <a:endParaRPr lang="en-US"/>
          </a:p>
        </p:txBody>
      </p:sp>
    </p:spTree>
    <p:extLst>
      <p:ext uri="{BB962C8B-B14F-4D97-AF65-F5344CB8AC3E}">
        <p14:creationId xmlns:p14="http://schemas.microsoft.com/office/powerpoint/2010/main" val="22433741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Lake or Lake</a:t>
            </a:r>
            <a:r>
              <a:rPr lang="en-US" dirty="0" smtClean="0"/>
              <a:t>-town</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14</a:t>
            </a:fld>
            <a:endParaRPr lang="en-US"/>
          </a:p>
        </p:txBody>
      </p:sp>
    </p:spTree>
    <p:extLst>
      <p:ext uri="{BB962C8B-B14F-4D97-AF65-F5344CB8AC3E}">
        <p14:creationId xmlns:p14="http://schemas.microsoft.com/office/powerpoint/2010/main" val="25356607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map</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15</a:t>
            </a:fld>
            <a:endParaRPr lang="en-US"/>
          </a:p>
        </p:txBody>
      </p:sp>
    </p:spTree>
    <p:extLst>
      <p:ext uri="{BB962C8B-B14F-4D97-AF65-F5344CB8AC3E}">
        <p14:creationId xmlns:p14="http://schemas.microsoft.com/office/powerpoint/2010/main" val="33314853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a:t>
            </a:r>
            <a:r>
              <a:rPr lang="en-US" dirty="0" err="1" smtClean="0"/>
              <a:t>Arkenstone</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16</a:t>
            </a:fld>
            <a:endParaRPr lang="en-US"/>
          </a:p>
        </p:txBody>
      </p:sp>
    </p:spTree>
    <p:extLst>
      <p:ext uri="{BB962C8B-B14F-4D97-AF65-F5344CB8AC3E}">
        <p14:creationId xmlns:p14="http://schemas.microsoft.com/office/powerpoint/2010/main" val="12736081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13</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17</a:t>
            </a:fld>
            <a:endParaRPr lang="en-US"/>
          </a:p>
        </p:txBody>
      </p:sp>
    </p:spTree>
    <p:extLst>
      <p:ext uri="{BB962C8B-B14F-4D97-AF65-F5344CB8AC3E}">
        <p14:creationId xmlns:p14="http://schemas.microsoft.com/office/powerpoint/2010/main" val="20370519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Buried it</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18</a:t>
            </a:fld>
            <a:endParaRPr lang="en-US"/>
          </a:p>
        </p:txBody>
      </p:sp>
    </p:spTree>
    <p:extLst>
      <p:ext uri="{BB962C8B-B14F-4D97-AF65-F5344CB8AC3E}">
        <p14:creationId xmlns:p14="http://schemas.microsoft.com/office/powerpoint/2010/main" val="15475055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Dwalin</a:t>
            </a:r>
            <a:r>
              <a:rPr lang="en-US" dirty="0" smtClean="0"/>
              <a:t>, </a:t>
            </a:r>
            <a:r>
              <a:rPr lang="en-US" dirty="0" err="1" smtClean="0"/>
              <a:t>Balin</a:t>
            </a:r>
            <a:r>
              <a:rPr lang="en-US" dirty="0" smtClean="0"/>
              <a:t>, </a:t>
            </a:r>
            <a:r>
              <a:rPr lang="en-US" dirty="0" err="1" smtClean="0"/>
              <a:t>Kili</a:t>
            </a:r>
            <a:r>
              <a:rPr lang="en-US" dirty="0" smtClean="0"/>
              <a:t>, </a:t>
            </a:r>
            <a:r>
              <a:rPr lang="en-US" dirty="0" err="1" smtClean="0"/>
              <a:t>Fili</a:t>
            </a:r>
            <a:r>
              <a:rPr lang="en-US" dirty="0" smtClean="0"/>
              <a:t>, </a:t>
            </a:r>
            <a:r>
              <a:rPr lang="en-US" dirty="0" err="1" smtClean="0"/>
              <a:t>Dori</a:t>
            </a:r>
            <a:r>
              <a:rPr lang="en-US" dirty="0" smtClean="0"/>
              <a:t>, </a:t>
            </a:r>
            <a:r>
              <a:rPr lang="en-US" dirty="0" err="1" smtClean="0"/>
              <a:t>Nori</a:t>
            </a:r>
            <a:r>
              <a:rPr lang="en-US" dirty="0" smtClean="0"/>
              <a:t>, </a:t>
            </a:r>
            <a:r>
              <a:rPr lang="en-US" dirty="0" err="1" smtClean="0"/>
              <a:t>Ori</a:t>
            </a:r>
            <a:r>
              <a:rPr lang="en-US" dirty="0" smtClean="0"/>
              <a:t>, </a:t>
            </a:r>
            <a:r>
              <a:rPr lang="en-US" dirty="0" err="1" smtClean="0"/>
              <a:t>Oin</a:t>
            </a:r>
            <a:r>
              <a:rPr lang="en-US" dirty="0" smtClean="0"/>
              <a:t>, </a:t>
            </a:r>
            <a:r>
              <a:rPr lang="en-US" dirty="0" err="1" smtClean="0"/>
              <a:t>Gloin</a:t>
            </a:r>
            <a:r>
              <a:rPr lang="en-US" dirty="0" smtClean="0"/>
              <a:t>, </a:t>
            </a:r>
            <a:r>
              <a:rPr lang="en-US" dirty="0" err="1" smtClean="0"/>
              <a:t>Bifur</a:t>
            </a:r>
            <a:r>
              <a:rPr lang="en-US" dirty="0" smtClean="0"/>
              <a:t>, </a:t>
            </a:r>
            <a:r>
              <a:rPr lang="en-US" dirty="0" err="1" smtClean="0"/>
              <a:t>Bofur</a:t>
            </a:r>
            <a:r>
              <a:rPr lang="en-US" dirty="0" smtClean="0"/>
              <a:t>, </a:t>
            </a:r>
            <a:r>
              <a:rPr lang="en-US" dirty="0" err="1" smtClean="0"/>
              <a:t>Bombur</a:t>
            </a:r>
            <a:r>
              <a:rPr lang="en-US" dirty="0" smtClean="0"/>
              <a:t>, </a:t>
            </a:r>
            <a:r>
              <a:rPr lang="en-US" dirty="0" err="1" smtClean="0"/>
              <a:t>Thorin</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19</a:t>
            </a:fld>
            <a:endParaRPr lang="en-US"/>
          </a:p>
        </p:txBody>
      </p:sp>
    </p:spTree>
    <p:extLst>
      <p:ext uri="{BB962C8B-B14F-4D97-AF65-F5344CB8AC3E}">
        <p14:creationId xmlns:p14="http://schemas.microsoft.com/office/powerpoint/2010/main" val="1319971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Last Homely House</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20</a:t>
            </a:fld>
            <a:endParaRPr lang="en-US"/>
          </a:p>
        </p:txBody>
      </p:sp>
    </p:spTree>
    <p:extLst>
      <p:ext uri="{BB962C8B-B14F-4D97-AF65-F5344CB8AC3E}">
        <p14:creationId xmlns:p14="http://schemas.microsoft.com/office/powerpoint/2010/main" val="201622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cave</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21</a:t>
            </a:fld>
            <a:endParaRPr lang="en-US"/>
          </a:p>
        </p:txBody>
      </p:sp>
    </p:spTree>
    <p:extLst>
      <p:ext uri="{BB962C8B-B14F-4D97-AF65-F5344CB8AC3E}">
        <p14:creationId xmlns:p14="http://schemas.microsoft.com/office/powerpoint/2010/main" val="4540425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Puts it in his pocket</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22</a:t>
            </a:fld>
            <a:endParaRPr lang="en-US"/>
          </a:p>
        </p:txBody>
      </p:sp>
    </p:spTree>
    <p:extLst>
      <p:ext uri="{BB962C8B-B14F-4D97-AF65-F5344CB8AC3E}">
        <p14:creationId xmlns:p14="http://schemas.microsoft.com/office/powerpoint/2010/main" val="26155365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pinecones alighted with fire</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23</a:t>
            </a:fld>
            <a:endParaRPr lang="en-US"/>
          </a:p>
        </p:txBody>
      </p:sp>
    </p:spTree>
    <p:extLst>
      <p:ext uri="{BB962C8B-B14F-4D97-AF65-F5344CB8AC3E}">
        <p14:creationId xmlns:p14="http://schemas.microsoft.com/office/powerpoint/2010/main" val="16261251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J.R.R. Tolkien</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6</a:t>
            </a:fld>
            <a:endParaRPr lang="en-US"/>
          </a:p>
        </p:txBody>
      </p:sp>
    </p:spTree>
    <p:extLst>
      <p:ext uri="{BB962C8B-B14F-4D97-AF65-F5344CB8AC3E}">
        <p14:creationId xmlns:p14="http://schemas.microsoft.com/office/powerpoint/2010/main" val="207883792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Bard</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24</a:t>
            </a:fld>
            <a:endParaRPr lang="en-US"/>
          </a:p>
        </p:txBody>
      </p:sp>
    </p:spTree>
    <p:extLst>
      <p:ext uri="{BB962C8B-B14F-4D97-AF65-F5344CB8AC3E}">
        <p14:creationId xmlns:p14="http://schemas.microsoft.com/office/powerpoint/2010/main" val="11172418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Beorn</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25</a:t>
            </a:fld>
            <a:endParaRPr lang="en-US"/>
          </a:p>
        </p:txBody>
      </p:sp>
    </p:spTree>
    <p:extLst>
      <p:ext uri="{BB962C8B-B14F-4D97-AF65-F5344CB8AC3E}">
        <p14:creationId xmlns:p14="http://schemas.microsoft.com/office/powerpoint/2010/main" val="29377643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Sting</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26</a:t>
            </a:fld>
            <a:endParaRPr lang="en-US"/>
          </a:p>
        </p:txBody>
      </p:sp>
    </p:spTree>
    <p:extLst>
      <p:ext uri="{BB962C8B-B14F-4D97-AF65-F5344CB8AC3E}">
        <p14:creationId xmlns:p14="http://schemas.microsoft.com/office/powerpoint/2010/main" val="272061238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Wood Elves</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27</a:t>
            </a:fld>
            <a:endParaRPr lang="en-US"/>
          </a:p>
        </p:txBody>
      </p:sp>
    </p:spTree>
    <p:extLst>
      <p:ext uri="{BB962C8B-B14F-4D97-AF65-F5344CB8AC3E}">
        <p14:creationId xmlns:p14="http://schemas.microsoft.com/office/powerpoint/2010/main" val="4874914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barrels</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28</a:t>
            </a:fld>
            <a:endParaRPr lang="en-US"/>
          </a:p>
        </p:txBody>
      </p:sp>
    </p:spTree>
    <p:extLst>
      <p:ext uri="{BB962C8B-B14F-4D97-AF65-F5344CB8AC3E}">
        <p14:creationId xmlns:p14="http://schemas.microsoft.com/office/powerpoint/2010/main" val="31712363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 grabs hold of a barrel as is thrown into the river, so that his splash won’t be noticed.</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29</a:t>
            </a:fld>
            <a:endParaRPr lang="en-US"/>
          </a:p>
        </p:txBody>
      </p:sp>
    </p:spTree>
    <p:extLst>
      <p:ext uri="{BB962C8B-B14F-4D97-AF65-F5344CB8AC3E}">
        <p14:creationId xmlns:p14="http://schemas.microsoft.com/office/powerpoint/2010/main" val="289355765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thrush</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30</a:t>
            </a:fld>
            <a:endParaRPr lang="en-US"/>
          </a:p>
        </p:txBody>
      </p:sp>
    </p:spTree>
    <p:extLst>
      <p:ext uri="{BB962C8B-B14F-4D97-AF65-F5344CB8AC3E}">
        <p14:creationId xmlns:p14="http://schemas.microsoft.com/office/powerpoint/2010/main" val="7231449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Balin</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31</a:t>
            </a:fld>
            <a:endParaRPr lang="en-US"/>
          </a:p>
        </p:txBody>
      </p:sp>
    </p:spTree>
    <p:extLst>
      <p:ext uri="{BB962C8B-B14F-4D97-AF65-F5344CB8AC3E}">
        <p14:creationId xmlns:p14="http://schemas.microsoft.com/office/powerpoint/2010/main" val="201817096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smell</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32</a:t>
            </a:fld>
            <a:endParaRPr lang="en-US"/>
          </a:p>
        </p:txBody>
      </p:sp>
    </p:spTree>
    <p:extLst>
      <p:ext uri="{BB962C8B-B14F-4D97-AF65-F5344CB8AC3E}">
        <p14:creationId xmlns:p14="http://schemas.microsoft.com/office/powerpoint/2010/main" val="245578708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black shadow flies by, Bilbo drops it, and it goes out.</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33</a:t>
            </a:fld>
            <a:endParaRPr lang="en-US"/>
          </a:p>
        </p:txBody>
      </p:sp>
    </p:spTree>
    <p:extLst>
      <p:ext uri="{BB962C8B-B14F-4D97-AF65-F5344CB8AC3E}">
        <p14:creationId xmlns:p14="http://schemas.microsoft.com/office/powerpoint/2010/main" val="22658150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Wizard</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7</a:t>
            </a:fld>
            <a:endParaRPr lang="en-US"/>
          </a:p>
        </p:txBody>
      </p:sp>
    </p:spTree>
    <p:extLst>
      <p:ext uri="{BB962C8B-B14F-4D97-AF65-F5344CB8AC3E}">
        <p14:creationId xmlns:p14="http://schemas.microsoft.com/office/powerpoint/2010/main" val="249148309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Bard</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34</a:t>
            </a:fld>
            <a:endParaRPr lang="en-US"/>
          </a:p>
        </p:txBody>
      </p:sp>
    </p:spTree>
    <p:extLst>
      <p:ext uri="{BB962C8B-B14F-4D97-AF65-F5344CB8AC3E}">
        <p14:creationId xmlns:p14="http://schemas.microsoft.com/office/powerpoint/2010/main" val="119009081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a:t>
            </a:r>
            <a:r>
              <a:rPr lang="en-US" dirty="0" err="1" smtClean="0"/>
              <a:t>Elvenking</a:t>
            </a:r>
            <a:r>
              <a:rPr lang="en-US" dirty="0" smtClean="0"/>
              <a:t> from </a:t>
            </a:r>
            <a:r>
              <a:rPr lang="en-US" dirty="0" err="1" smtClean="0"/>
              <a:t>Mirkwood</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35</a:t>
            </a:fld>
            <a:endParaRPr lang="en-US"/>
          </a:p>
        </p:txBody>
      </p:sp>
    </p:spTree>
    <p:extLst>
      <p:ext uri="{BB962C8B-B14F-4D97-AF65-F5344CB8AC3E}">
        <p14:creationId xmlns:p14="http://schemas.microsoft.com/office/powerpoint/2010/main" val="337756172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Bilbo</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36</a:t>
            </a:fld>
            <a:endParaRPr lang="en-US"/>
          </a:p>
        </p:txBody>
      </p:sp>
    </p:spTree>
    <p:extLst>
      <p:ext uri="{BB962C8B-B14F-4D97-AF65-F5344CB8AC3E}">
        <p14:creationId xmlns:p14="http://schemas.microsoft.com/office/powerpoint/2010/main" val="27154050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stone falls on his head knocking him unconscious</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37</a:t>
            </a:fld>
            <a:endParaRPr lang="en-US"/>
          </a:p>
        </p:txBody>
      </p:sp>
    </p:spTree>
    <p:extLst>
      <p:ext uri="{BB962C8B-B14F-4D97-AF65-F5344CB8AC3E}">
        <p14:creationId xmlns:p14="http://schemas.microsoft.com/office/powerpoint/2010/main" val="375891777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Thorin</a:t>
            </a:r>
            <a:r>
              <a:rPr lang="en-US" dirty="0" smtClean="0"/>
              <a:t> was buried with it</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38</a:t>
            </a:fld>
            <a:endParaRPr lang="en-US"/>
          </a:p>
        </p:txBody>
      </p:sp>
    </p:spTree>
    <p:extLst>
      <p:ext uri="{BB962C8B-B14F-4D97-AF65-F5344CB8AC3E}">
        <p14:creationId xmlns:p14="http://schemas.microsoft.com/office/powerpoint/2010/main" val="290519948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Circle or circular</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39</a:t>
            </a:fld>
            <a:endParaRPr lang="en-US"/>
          </a:p>
        </p:txBody>
      </p:sp>
    </p:spTree>
    <p:extLst>
      <p:ext uri="{BB962C8B-B14F-4D97-AF65-F5344CB8AC3E}">
        <p14:creationId xmlns:p14="http://schemas.microsoft.com/office/powerpoint/2010/main" val="341807129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His spoons and his reputation</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40</a:t>
            </a:fld>
            <a:endParaRPr lang="en-US"/>
          </a:p>
        </p:txBody>
      </p:sp>
    </p:spTree>
    <p:extLst>
      <p:ext uri="{BB962C8B-B14F-4D97-AF65-F5344CB8AC3E}">
        <p14:creationId xmlns:p14="http://schemas.microsoft.com/office/powerpoint/2010/main" val="299093850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Thorin</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41</a:t>
            </a:fld>
            <a:endParaRPr lang="en-US"/>
          </a:p>
        </p:txBody>
      </p:sp>
    </p:spTree>
    <p:extLst>
      <p:ext uri="{BB962C8B-B14F-4D97-AF65-F5344CB8AC3E}">
        <p14:creationId xmlns:p14="http://schemas.microsoft.com/office/powerpoint/2010/main" val="248476427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“Ere, ‘</a:t>
            </a:r>
            <a:r>
              <a:rPr lang="en-US" dirty="0" err="1" smtClean="0"/>
              <a:t>oo</a:t>
            </a:r>
            <a:r>
              <a:rPr lang="en-US" dirty="0" smtClean="0"/>
              <a:t> are you?” – Who are you?</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42</a:t>
            </a:fld>
            <a:endParaRPr lang="en-US"/>
          </a:p>
        </p:txBody>
      </p:sp>
    </p:spTree>
    <p:extLst>
      <p:ext uri="{BB962C8B-B14F-4D97-AF65-F5344CB8AC3E}">
        <p14:creationId xmlns:p14="http://schemas.microsoft.com/office/powerpoint/2010/main" val="238914790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Durin’s</a:t>
            </a:r>
            <a:r>
              <a:rPr lang="en-US" dirty="0" smtClean="0"/>
              <a:t> Day</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43</a:t>
            </a:fld>
            <a:endParaRPr lang="en-US"/>
          </a:p>
        </p:txBody>
      </p:sp>
    </p:spTree>
    <p:extLst>
      <p:ext uri="{BB962C8B-B14F-4D97-AF65-F5344CB8AC3E}">
        <p14:creationId xmlns:p14="http://schemas.microsoft.com/office/powerpoint/2010/main" val="25241004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Smaug</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8</a:t>
            </a:fld>
            <a:endParaRPr lang="en-US"/>
          </a:p>
        </p:txBody>
      </p:sp>
    </p:spTree>
    <p:extLst>
      <p:ext uri="{BB962C8B-B14F-4D97-AF65-F5344CB8AC3E}">
        <p14:creationId xmlns:p14="http://schemas.microsoft.com/office/powerpoint/2010/main" val="322413031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personification</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44</a:t>
            </a:fld>
            <a:endParaRPr lang="en-US"/>
          </a:p>
        </p:txBody>
      </p:sp>
    </p:spTree>
    <p:extLst>
      <p:ext uri="{BB962C8B-B14F-4D97-AF65-F5344CB8AC3E}">
        <p14:creationId xmlns:p14="http://schemas.microsoft.com/office/powerpoint/2010/main" val="246475296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Kenning</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45</a:t>
            </a:fld>
            <a:endParaRPr lang="en-US"/>
          </a:p>
        </p:txBody>
      </p:sp>
    </p:spTree>
    <p:extLst>
      <p:ext uri="{BB962C8B-B14F-4D97-AF65-F5344CB8AC3E}">
        <p14:creationId xmlns:p14="http://schemas.microsoft.com/office/powerpoint/2010/main" val="296655092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Bilbo’s dream in the cave, </a:t>
            </a:r>
            <a:r>
              <a:rPr lang="en-US" dirty="0" err="1" smtClean="0"/>
              <a:t>Bombur’s</a:t>
            </a:r>
            <a:r>
              <a:rPr lang="en-US" dirty="0" smtClean="0"/>
              <a:t> dream in </a:t>
            </a:r>
            <a:r>
              <a:rPr lang="en-US" dirty="0" err="1" smtClean="0"/>
              <a:t>Mirkwood</a:t>
            </a:r>
            <a:r>
              <a:rPr lang="en-US" dirty="0" smtClean="0"/>
              <a:t>, </a:t>
            </a:r>
            <a:r>
              <a:rPr lang="en-US" dirty="0" smtClean="0"/>
              <a:t>Elrond mentioning that the Necromancer had just been driven</a:t>
            </a:r>
            <a:r>
              <a:rPr lang="en-US" baseline="0" dirty="0" smtClean="0"/>
              <a:t> out of the south of </a:t>
            </a:r>
            <a:r>
              <a:rPr lang="en-US" baseline="0" dirty="0" err="1" smtClean="0"/>
              <a:t>Mirkwood</a:t>
            </a:r>
            <a:r>
              <a:rPr lang="en-US" baseline="0" dirty="0" smtClean="0"/>
              <a:t>, and not actually dead, </a:t>
            </a:r>
            <a:r>
              <a:rPr lang="en-US" dirty="0" smtClean="0"/>
              <a:t>Gandalf </a:t>
            </a:r>
            <a:r>
              <a:rPr lang="en-US" dirty="0" smtClean="0"/>
              <a:t>insisting on Bilbo</a:t>
            </a:r>
            <a:r>
              <a:rPr lang="en-US" baseline="0" dirty="0" smtClean="0"/>
              <a:t> keeping the trolls’ gold, and there are many more…</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46</a:t>
            </a:fld>
            <a:endParaRPr lang="en-US"/>
          </a:p>
        </p:txBody>
      </p:sp>
    </p:spTree>
    <p:extLst>
      <p:ext uri="{BB962C8B-B14F-4D97-AF65-F5344CB8AC3E}">
        <p14:creationId xmlns:p14="http://schemas.microsoft.com/office/powerpoint/2010/main" val="110329326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 Biter, Beater, </a:t>
            </a:r>
            <a:r>
              <a:rPr lang="en-US" baseline="0" dirty="0" err="1" smtClean="0"/>
              <a:t>Orcrist</a:t>
            </a:r>
            <a:r>
              <a:rPr lang="en-US" baseline="0" dirty="0" smtClean="0"/>
              <a:t>, </a:t>
            </a:r>
            <a:r>
              <a:rPr lang="en-US" baseline="0" dirty="0" err="1" smtClean="0"/>
              <a:t>Glamdring</a:t>
            </a:r>
            <a:r>
              <a:rPr lang="en-US" baseline="0" dirty="0" smtClean="0"/>
              <a:t>, Sting</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47</a:t>
            </a:fld>
            <a:endParaRPr lang="en-US"/>
          </a:p>
        </p:txBody>
      </p:sp>
    </p:spTree>
    <p:extLst>
      <p:ext uri="{BB962C8B-B14F-4D97-AF65-F5344CB8AC3E}">
        <p14:creationId xmlns:p14="http://schemas.microsoft.com/office/powerpoint/2010/main" val="414663882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Wood</a:t>
            </a:r>
            <a:r>
              <a:rPr lang="en-US" baseline="0" dirty="0" smtClean="0"/>
              <a:t> Elves’ passageways </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48</a:t>
            </a:fld>
            <a:endParaRPr lang="en-US"/>
          </a:p>
        </p:txBody>
      </p:sp>
    </p:spTree>
    <p:extLst>
      <p:ext uri="{BB962C8B-B14F-4D97-AF65-F5344CB8AC3E}">
        <p14:creationId xmlns:p14="http://schemas.microsoft.com/office/powerpoint/2010/main" val="147430568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Gollum’s home deep in the Misty Mountains</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49</a:t>
            </a:fld>
            <a:endParaRPr lang="en-US"/>
          </a:p>
        </p:txBody>
      </p:sp>
    </p:spTree>
    <p:extLst>
      <p:ext uri="{BB962C8B-B14F-4D97-AF65-F5344CB8AC3E}">
        <p14:creationId xmlns:p14="http://schemas.microsoft.com/office/powerpoint/2010/main" val="329161492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Mirkwood</a:t>
            </a:r>
            <a:r>
              <a:rPr lang="en-US" dirty="0" smtClean="0"/>
              <a:t> (entryway) </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50</a:t>
            </a:fld>
            <a:endParaRPr lang="en-US"/>
          </a:p>
        </p:txBody>
      </p:sp>
    </p:spTree>
    <p:extLst>
      <p:ext uri="{BB962C8B-B14F-4D97-AF65-F5344CB8AC3E}">
        <p14:creationId xmlns:p14="http://schemas.microsoft.com/office/powerpoint/2010/main" val="257811930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Bilbo’s home or hole</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51</a:t>
            </a:fld>
            <a:endParaRPr lang="en-US"/>
          </a:p>
        </p:txBody>
      </p:sp>
    </p:spTree>
    <p:extLst>
      <p:ext uri="{BB962C8B-B14F-4D97-AF65-F5344CB8AC3E}">
        <p14:creationId xmlns:p14="http://schemas.microsoft.com/office/powerpoint/2010/main" val="154478532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a:t>
            </a:r>
            <a:r>
              <a:rPr lang="en-US" dirty="0" smtClean="0"/>
              <a:t>mountain</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52</a:t>
            </a:fld>
            <a:endParaRPr lang="en-US"/>
          </a:p>
        </p:txBody>
      </p:sp>
    </p:spTree>
    <p:extLst>
      <p:ext uri="{BB962C8B-B14F-4D97-AF65-F5344CB8AC3E}">
        <p14:creationId xmlns:p14="http://schemas.microsoft.com/office/powerpoint/2010/main" val="381914755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Ring</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53</a:t>
            </a:fld>
            <a:endParaRPr lang="en-US"/>
          </a:p>
        </p:txBody>
      </p:sp>
    </p:spTree>
    <p:extLst>
      <p:ext uri="{BB962C8B-B14F-4D97-AF65-F5344CB8AC3E}">
        <p14:creationId xmlns:p14="http://schemas.microsoft.com/office/powerpoint/2010/main" val="17428931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a:t>
            </a:r>
            <a:r>
              <a:rPr lang="en-US" dirty="0" err="1" smtClean="0"/>
              <a:t>Elven</a:t>
            </a:r>
            <a:r>
              <a:rPr lang="en-US" baseline="0" dirty="0" err="1" smtClean="0"/>
              <a:t>king</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9</a:t>
            </a:fld>
            <a:endParaRPr lang="en-US"/>
          </a:p>
        </p:txBody>
      </p:sp>
    </p:spTree>
    <p:extLst>
      <p:ext uri="{BB962C8B-B14F-4D97-AF65-F5344CB8AC3E}">
        <p14:creationId xmlns:p14="http://schemas.microsoft.com/office/powerpoint/2010/main" val="170221136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pity</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54</a:t>
            </a:fld>
            <a:endParaRPr lang="en-US"/>
          </a:p>
        </p:txBody>
      </p:sp>
    </p:spTree>
    <p:extLst>
      <p:ext uri="{BB962C8B-B14F-4D97-AF65-F5344CB8AC3E}">
        <p14:creationId xmlns:p14="http://schemas.microsoft.com/office/powerpoint/2010/main" val="414592322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Having the dwarves arrive at </a:t>
            </a:r>
            <a:r>
              <a:rPr lang="en-US" dirty="0" err="1" smtClean="0"/>
              <a:t>Beorn’s</a:t>
            </a:r>
            <a:r>
              <a:rPr lang="en-US" dirty="0" smtClean="0"/>
              <a:t> house</a:t>
            </a:r>
            <a:r>
              <a:rPr lang="en-US" baseline="0" dirty="0" smtClean="0"/>
              <a:t> in pairs and five minutes apart.</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55</a:t>
            </a:fld>
            <a:endParaRPr lang="en-US"/>
          </a:p>
        </p:txBody>
      </p:sp>
    </p:spTree>
    <p:extLst>
      <p:ext uri="{BB962C8B-B14F-4D97-AF65-F5344CB8AC3E}">
        <p14:creationId xmlns:p14="http://schemas.microsoft.com/office/powerpoint/2010/main" val="108013133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fantasy fiction</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56</a:t>
            </a:fld>
            <a:endParaRPr lang="en-US"/>
          </a:p>
        </p:txBody>
      </p:sp>
    </p:spTree>
    <p:extLst>
      <p:ext uri="{BB962C8B-B14F-4D97-AF65-F5344CB8AC3E}">
        <p14:creationId xmlns:p14="http://schemas.microsoft.com/office/powerpoint/2010/main" val="294521782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episode with the trolls when Bilbo tries to snatch William’s purse.</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57</a:t>
            </a:fld>
            <a:endParaRPr lang="en-US"/>
          </a:p>
        </p:txBody>
      </p:sp>
    </p:spTree>
    <p:extLst>
      <p:ext uri="{BB962C8B-B14F-4D97-AF65-F5344CB8AC3E}">
        <p14:creationId xmlns:p14="http://schemas.microsoft.com/office/powerpoint/2010/main" val="413891499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Ravenhill</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58</a:t>
            </a:fld>
            <a:endParaRPr lang="en-US"/>
          </a:p>
        </p:txBody>
      </p:sp>
    </p:spTree>
    <p:extLst>
      <p:ext uri="{BB962C8B-B14F-4D97-AF65-F5344CB8AC3E}">
        <p14:creationId xmlns:p14="http://schemas.microsoft.com/office/powerpoint/2010/main" val="417045085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Dain</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59</a:t>
            </a:fld>
            <a:endParaRPr lang="en-US"/>
          </a:p>
        </p:txBody>
      </p:sp>
    </p:spTree>
    <p:extLst>
      <p:ext uri="{BB962C8B-B14F-4D97-AF65-F5344CB8AC3E}">
        <p14:creationId xmlns:p14="http://schemas.microsoft.com/office/powerpoint/2010/main" val="273165423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 was shot at with an arrow</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60</a:t>
            </a:fld>
            <a:endParaRPr lang="en-US"/>
          </a:p>
        </p:txBody>
      </p:sp>
    </p:spTree>
    <p:extLst>
      <p:ext uri="{BB962C8B-B14F-4D97-AF65-F5344CB8AC3E}">
        <p14:creationId xmlns:p14="http://schemas.microsoft.com/office/powerpoint/2010/main" val="266524303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Thror</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61</a:t>
            </a:fld>
            <a:endParaRPr lang="en-US"/>
          </a:p>
        </p:txBody>
      </p:sp>
    </p:spTree>
    <p:extLst>
      <p:ext uri="{BB962C8B-B14F-4D97-AF65-F5344CB8AC3E}">
        <p14:creationId xmlns:p14="http://schemas.microsoft.com/office/powerpoint/2010/main" val="87507273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Bilbo’s home and his possessions </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62</a:t>
            </a:fld>
            <a:endParaRPr lang="en-US"/>
          </a:p>
        </p:txBody>
      </p:sp>
    </p:spTree>
    <p:extLst>
      <p:ext uri="{BB962C8B-B14F-4D97-AF65-F5344CB8AC3E}">
        <p14:creationId xmlns:p14="http://schemas.microsoft.com/office/powerpoint/2010/main" val="2861755936"/>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Gandalf</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63</a:t>
            </a:fld>
            <a:endParaRPr lang="en-US"/>
          </a:p>
        </p:txBody>
      </p:sp>
    </p:spTree>
    <p:extLst>
      <p:ext uri="{BB962C8B-B14F-4D97-AF65-F5344CB8AC3E}">
        <p14:creationId xmlns:p14="http://schemas.microsoft.com/office/powerpoint/2010/main" val="41467275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Lonely </a:t>
            </a:r>
            <a:r>
              <a:rPr lang="en-US" dirty="0" smtClean="0"/>
              <a:t>Mountain</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10</a:t>
            </a:fld>
            <a:endParaRPr lang="en-US"/>
          </a:p>
        </p:txBody>
      </p:sp>
    </p:spTree>
    <p:extLst>
      <p:ext uri="{BB962C8B-B14F-4D97-AF65-F5344CB8AC3E}">
        <p14:creationId xmlns:p14="http://schemas.microsoft.com/office/powerpoint/2010/main" val="121157541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Bolg</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64</a:t>
            </a:fld>
            <a:endParaRPr lang="en-US"/>
          </a:p>
        </p:txBody>
      </p:sp>
    </p:spTree>
    <p:extLst>
      <p:ext uri="{BB962C8B-B14F-4D97-AF65-F5344CB8AC3E}">
        <p14:creationId xmlns:p14="http://schemas.microsoft.com/office/powerpoint/2010/main" val="4109512289"/>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bats</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65</a:t>
            </a:fld>
            <a:endParaRPr lang="en-US"/>
          </a:p>
        </p:txBody>
      </p:sp>
    </p:spTree>
    <p:extLst>
      <p:ext uri="{BB962C8B-B14F-4D97-AF65-F5344CB8AC3E}">
        <p14:creationId xmlns:p14="http://schemas.microsoft.com/office/powerpoint/2010/main" val="3095421382"/>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Beorn</a:t>
            </a:r>
            <a:r>
              <a:rPr lang="en-US" dirty="0" smtClean="0"/>
              <a:t> and The Eagles</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66</a:t>
            </a:fld>
            <a:endParaRPr lang="en-US"/>
          </a:p>
        </p:txBody>
      </p:sp>
    </p:spTree>
    <p:extLst>
      <p:ext uri="{BB962C8B-B14F-4D97-AF65-F5344CB8AC3E}">
        <p14:creationId xmlns:p14="http://schemas.microsoft.com/office/powerpoint/2010/main" val="2891385068"/>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1/14</a:t>
            </a:r>
            <a:r>
              <a:rPr lang="en-US" baseline="30000" dirty="0" smtClean="0"/>
              <a:t>th</a:t>
            </a:r>
            <a:r>
              <a:rPr lang="en-US" dirty="0" smtClean="0"/>
              <a:t> of the treasure</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67</a:t>
            </a:fld>
            <a:endParaRPr lang="en-US"/>
          </a:p>
        </p:txBody>
      </p:sp>
    </p:spTree>
    <p:extLst>
      <p:ext uri="{BB962C8B-B14F-4D97-AF65-F5344CB8AC3E}">
        <p14:creationId xmlns:p14="http://schemas.microsoft.com/office/powerpoint/2010/main" val="184718852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necklace</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68</a:t>
            </a:fld>
            <a:endParaRPr lang="en-US"/>
          </a:p>
        </p:txBody>
      </p:sp>
    </p:spTree>
    <p:extLst>
      <p:ext uri="{BB962C8B-B14F-4D97-AF65-F5344CB8AC3E}">
        <p14:creationId xmlns:p14="http://schemas.microsoft.com/office/powerpoint/2010/main" val="3265025712"/>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Beorn</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69</a:t>
            </a:fld>
            <a:endParaRPr lang="en-US"/>
          </a:p>
        </p:txBody>
      </p:sp>
    </p:spTree>
    <p:extLst>
      <p:ext uri="{BB962C8B-B14F-4D97-AF65-F5344CB8AC3E}">
        <p14:creationId xmlns:p14="http://schemas.microsoft.com/office/powerpoint/2010/main" val="2391354296"/>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 was just at this moment that Bilbo suddenly discovered the weak point in his plan” (Tolkien 182).</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70</a:t>
            </a:fld>
            <a:endParaRPr lang="en-US"/>
          </a:p>
        </p:txBody>
      </p:sp>
    </p:spTree>
    <p:extLst>
      <p:ext uri="{BB962C8B-B14F-4D97-AF65-F5344CB8AC3E}">
        <p14:creationId xmlns:p14="http://schemas.microsoft.com/office/powerpoint/2010/main" val="1080961162"/>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Removed the Necromancer from his hold in</a:t>
            </a:r>
            <a:r>
              <a:rPr lang="en-US" baseline="0" dirty="0" smtClean="0"/>
              <a:t> the south of </a:t>
            </a:r>
            <a:r>
              <a:rPr lang="en-US" baseline="0" dirty="0" err="1" smtClean="0"/>
              <a:t>Mirkwood</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71</a:t>
            </a:fld>
            <a:endParaRPr lang="en-US"/>
          </a:p>
        </p:txBody>
      </p:sp>
    </p:spTree>
    <p:extLst>
      <p:ext uri="{BB962C8B-B14F-4D97-AF65-F5344CB8AC3E}">
        <p14:creationId xmlns:p14="http://schemas.microsoft.com/office/powerpoint/2010/main" val="300478263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Prequel </a:t>
            </a:r>
            <a:r>
              <a:rPr lang="en-US" dirty="0" smtClean="0"/>
              <a:t>or prelude</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72</a:t>
            </a:fld>
            <a:endParaRPr lang="en-US"/>
          </a:p>
        </p:txBody>
      </p:sp>
    </p:spTree>
    <p:extLst>
      <p:ext uri="{BB962C8B-B14F-4D97-AF65-F5344CB8AC3E}">
        <p14:creationId xmlns:p14="http://schemas.microsoft.com/office/powerpoint/2010/main" val="942508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Took</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11</a:t>
            </a:fld>
            <a:endParaRPr lang="en-US"/>
          </a:p>
        </p:txBody>
      </p:sp>
    </p:spTree>
    <p:extLst>
      <p:ext uri="{BB962C8B-B14F-4D97-AF65-F5344CB8AC3E}">
        <p14:creationId xmlns:p14="http://schemas.microsoft.com/office/powerpoint/2010/main" val="34856406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Adventurous </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12</a:t>
            </a:fld>
            <a:endParaRPr lang="en-US"/>
          </a:p>
        </p:txBody>
      </p:sp>
    </p:spTree>
    <p:extLst>
      <p:ext uri="{BB962C8B-B14F-4D97-AF65-F5344CB8AC3E}">
        <p14:creationId xmlns:p14="http://schemas.microsoft.com/office/powerpoint/2010/main" val="5803839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Bert, Tom, William (Bill)</a:t>
            </a:r>
            <a:endParaRPr lang="en-US" dirty="0"/>
          </a:p>
        </p:txBody>
      </p:sp>
      <p:sp>
        <p:nvSpPr>
          <p:cNvPr id="4" name="Slide Number Placeholder 3"/>
          <p:cNvSpPr>
            <a:spLocks noGrp="1"/>
          </p:cNvSpPr>
          <p:nvPr>
            <p:ph type="sldNum" sz="quarter" idx="10"/>
          </p:nvPr>
        </p:nvSpPr>
        <p:spPr/>
        <p:txBody>
          <a:bodyPr/>
          <a:lstStyle/>
          <a:p>
            <a:fld id="{7963276C-7222-B742-8758-AC47C74593E8}" type="slidenum">
              <a:rPr lang="en-US" smtClean="0"/>
              <a:t>13</a:t>
            </a:fld>
            <a:endParaRPr lang="en-US"/>
          </a:p>
        </p:txBody>
      </p:sp>
    </p:spTree>
    <p:extLst>
      <p:ext uri="{BB962C8B-B14F-4D97-AF65-F5344CB8AC3E}">
        <p14:creationId xmlns:p14="http://schemas.microsoft.com/office/powerpoint/2010/main" val="20295163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8020755C-A166-F141-B023-DD78A52B0773}" type="datetimeFigureOut">
              <a:rPr lang="en-US" smtClean="0"/>
              <a:t>12/8/13</a:t>
            </a:fld>
            <a:endParaRPr lang="en-US"/>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D97F996B-8907-7149-A4B7-AD89A3C56721}" type="slidenum">
              <a:rPr lang="en-US" smtClean="0"/>
              <a:t>‹#›</a:t>
            </a:fld>
            <a:endParaRPr lang="en-US"/>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020755C-A166-F141-B023-DD78A52B0773}" type="datetimeFigureOut">
              <a:rPr lang="en-US" smtClean="0"/>
              <a:t>12/8/13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7F996B-8907-7149-A4B7-AD89A3C56721}" type="slidenum">
              <a:rPr lang="en-US" smtClean="0"/>
              <a:t>‹#›</a:t>
            </a:fld>
            <a:endParaRPr lang="en-US"/>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020755C-A166-F141-B023-DD78A52B0773}" type="datetimeFigureOut">
              <a:rPr lang="en-US" smtClean="0"/>
              <a:t>12/8/13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7F996B-8907-7149-A4B7-AD89A3C56721}" type="slidenum">
              <a:rPr lang="en-US" smtClean="0"/>
              <a:t>‹#›</a:t>
            </a:fld>
            <a:endParaRPr lang="en-US"/>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020755C-A166-F141-B023-DD78A52B0773}" type="datetimeFigureOut">
              <a:rPr lang="en-US" smtClean="0"/>
              <a:t>12/8/13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7F996B-8907-7149-A4B7-AD89A3C56721}" type="slidenum">
              <a:rPr lang="en-US" smtClean="0"/>
              <a:t>‹#›</a:t>
            </a:fld>
            <a:endParaRPr lang="en-US"/>
          </a:p>
        </p:txBody>
      </p:sp>
      <p:sp>
        <p:nvSpPr>
          <p:cNvPr id="11" name="Title 10"/>
          <p:cNvSpPr>
            <a:spLocks noGrp="1"/>
          </p:cNvSpPr>
          <p:nvPr>
            <p:ph type="title"/>
          </p:nvPr>
        </p:nvSpPr>
        <p:spPr/>
        <p:txBody>
          <a:bodyPr/>
          <a:lstStyle/>
          <a:p>
            <a:r>
              <a:rPr lang="en-US" smtClean="0"/>
              <a:t>Click to edit Master title style</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020755C-A166-F141-B023-DD78A52B0773}" type="datetimeFigureOut">
              <a:rPr lang="en-US" smtClean="0"/>
              <a:t>12/8/13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7F996B-8907-7149-A4B7-AD89A3C56721}"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8020755C-A166-F141-B023-DD78A52B0773}" type="datetimeFigureOut">
              <a:rPr lang="en-US" smtClean="0"/>
              <a:t>12/8/13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7F996B-8907-7149-A4B7-AD89A3C56721}" type="slidenum">
              <a:rPr lang="en-US" smtClean="0"/>
              <a:t>‹#›</a:t>
            </a:fld>
            <a:endParaRPr lang="en-US"/>
          </a:p>
        </p:txBody>
      </p:sp>
      <p:sp>
        <p:nvSpPr>
          <p:cNvPr id="12" name="Title 1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020755C-A166-F141-B023-DD78A52B0773}" type="datetimeFigureOut">
              <a:rPr lang="en-US" smtClean="0"/>
              <a:t>12/8/13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97F996B-8907-7149-A4B7-AD89A3C56721}" type="slidenum">
              <a:rPr lang="en-US" smtClean="0"/>
              <a:t>‹#›</a:t>
            </a:fld>
            <a:endParaRPr lang="en-US"/>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020755C-A166-F141-B023-DD78A52B0773}" type="datetimeFigureOut">
              <a:rPr lang="en-US" smtClean="0"/>
              <a:t>12/8/13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97F996B-8907-7149-A4B7-AD89A3C56721}" type="slidenum">
              <a:rPr lang="en-US" smtClean="0"/>
              <a:t>‹#›</a:t>
            </a:fld>
            <a:endParaRPr lang="en-US"/>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020755C-A166-F141-B023-DD78A52B0773}" type="datetimeFigureOut">
              <a:rPr lang="en-US" smtClean="0"/>
              <a:t>12/8/13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97F996B-8907-7149-A4B7-AD89A3C5672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en-US" smtClean="0"/>
              <a:t>Click to edit Master title style</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020755C-A166-F141-B023-DD78A52B0773}" type="datetimeFigureOut">
              <a:rPr lang="en-US" smtClean="0"/>
              <a:t>12/8/13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7F996B-8907-7149-A4B7-AD89A3C5672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en-US" smtClean="0"/>
              <a:t>Click to edit Master title style</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020755C-A166-F141-B023-DD78A52B0773}" type="datetimeFigureOut">
              <a:rPr lang="en-US" smtClean="0"/>
              <a:t>12/8/13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7F996B-8907-7149-A4B7-AD89A3C5672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8020755C-A166-F141-B023-DD78A52B0773}" type="datetimeFigureOut">
              <a:rPr lang="en-US" smtClean="0"/>
              <a:t>12/8/13</a:t>
            </a:fld>
            <a:endParaRPr lang="en-US"/>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D97F996B-8907-7149-A4B7-AD89A3C5672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9.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0.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4.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8.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9.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0.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3.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4.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6.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72123"/>
            <a:ext cx="7772400" cy="1432651"/>
          </a:xfrm>
        </p:spPr>
        <p:txBody>
          <a:bodyPr>
            <a:normAutofit/>
          </a:bodyPr>
          <a:lstStyle/>
          <a:p>
            <a:r>
              <a:rPr lang="en-US" sz="6600" dirty="0" smtClean="0">
                <a:latin typeface="Copperplate Gothic Bold"/>
                <a:cs typeface="Copperplate Gothic Bold"/>
              </a:rPr>
              <a:t>The Hobbit</a:t>
            </a:r>
            <a:endParaRPr lang="en-US" sz="6600" dirty="0">
              <a:latin typeface="Copperplate Gothic Bold"/>
              <a:cs typeface="Copperplate Gothic Bold"/>
            </a:endParaRPr>
          </a:p>
        </p:txBody>
      </p:sp>
      <p:sp>
        <p:nvSpPr>
          <p:cNvPr id="3" name="Subtitle 2"/>
          <p:cNvSpPr>
            <a:spLocks noGrp="1"/>
          </p:cNvSpPr>
          <p:nvPr>
            <p:ph type="subTitle" idx="1"/>
          </p:nvPr>
        </p:nvSpPr>
        <p:spPr>
          <a:xfrm>
            <a:off x="1371600" y="1904773"/>
            <a:ext cx="6400800" cy="4525873"/>
          </a:xfrm>
        </p:spPr>
        <p:txBody>
          <a:bodyPr>
            <a:normAutofit/>
          </a:bodyPr>
          <a:lstStyle/>
          <a:p>
            <a:r>
              <a:rPr lang="en-US" dirty="0" smtClean="0">
                <a:latin typeface="Copperplate Gothic Bold"/>
                <a:cs typeface="Copperplate Gothic Bold"/>
              </a:rPr>
              <a:t>The Battle of Seven Armies</a:t>
            </a:r>
          </a:p>
          <a:p>
            <a:r>
              <a:rPr lang="en-US" sz="2400" dirty="0" smtClean="0">
                <a:latin typeface="Copperplate Gothic Bold"/>
                <a:cs typeface="Copperplate Gothic Bold"/>
              </a:rPr>
              <a:t>(Your Seven Teams)</a:t>
            </a:r>
          </a:p>
          <a:p>
            <a:endParaRPr lang="en-US" dirty="0" smtClean="0">
              <a:latin typeface="Copperplate Gothic Bold"/>
              <a:cs typeface="Copperplate Gothic Bold"/>
            </a:endParaRPr>
          </a:p>
          <a:p>
            <a:endParaRPr lang="en-US" dirty="0">
              <a:latin typeface="Copperplate Gothic Bold"/>
              <a:cs typeface="Copperplate Gothic Bold"/>
            </a:endParaRPr>
          </a:p>
          <a:p>
            <a:r>
              <a:rPr lang="en-US" dirty="0" smtClean="0">
                <a:latin typeface="Copperplate Gothic Bold"/>
                <a:cs typeface="Copperplate Gothic Bold"/>
              </a:rPr>
              <a:t>Who will win? Who will lose? Who will die with honor? Who will die with shame?</a:t>
            </a:r>
          </a:p>
          <a:p>
            <a:endParaRPr lang="en-US" dirty="0" smtClean="0"/>
          </a:p>
          <a:p>
            <a:r>
              <a:rPr lang="en-US" sz="2200" dirty="0" smtClean="0"/>
              <a:t>Winning team from each class gets +10 on the TEST</a:t>
            </a:r>
            <a:endParaRPr lang="en-US" sz="2200" dirty="0"/>
          </a:p>
        </p:txBody>
      </p:sp>
    </p:spTree>
    <p:extLst>
      <p:ext uri="{BB962C8B-B14F-4D97-AF65-F5344CB8AC3E}">
        <p14:creationId xmlns:p14="http://schemas.microsoft.com/office/powerpoint/2010/main" val="237962861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800" dirty="0" smtClean="0"/>
              <a:t>What mountain are the travelers trying to get to?</a:t>
            </a:r>
            <a:endParaRPr lang="en-US" sz="4800" dirty="0"/>
          </a:p>
        </p:txBody>
      </p:sp>
      <p:sp>
        <p:nvSpPr>
          <p:cNvPr id="2" name="Title 1"/>
          <p:cNvSpPr>
            <a:spLocks noGrp="1"/>
          </p:cNvSpPr>
          <p:nvPr>
            <p:ph type="title"/>
          </p:nvPr>
        </p:nvSpPr>
        <p:spPr/>
        <p:txBody>
          <a:bodyPr/>
          <a:lstStyle/>
          <a:p>
            <a:r>
              <a:rPr lang="en-US" dirty="0"/>
              <a:t>Jingle Bells</a:t>
            </a:r>
          </a:p>
        </p:txBody>
      </p:sp>
    </p:spTree>
    <p:extLst>
      <p:ext uri="{BB962C8B-B14F-4D97-AF65-F5344CB8AC3E}">
        <p14:creationId xmlns:p14="http://schemas.microsoft.com/office/powerpoint/2010/main" val="418824598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800" dirty="0" smtClean="0"/>
              <a:t>What is Bilbo’s mother’s maiden name?</a:t>
            </a:r>
            <a:endParaRPr lang="en-US" sz="4800" dirty="0"/>
          </a:p>
        </p:txBody>
      </p:sp>
      <p:sp>
        <p:nvSpPr>
          <p:cNvPr id="2" name="Title 1"/>
          <p:cNvSpPr>
            <a:spLocks noGrp="1"/>
          </p:cNvSpPr>
          <p:nvPr>
            <p:ph type="title"/>
          </p:nvPr>
        </p:nvSpPr>
        <p:spPr/>
        <p:txBody>
          <a:bodyPr/>
          <a:lstStyle/>
          <a:p>
            <a:r>
              <a:rPr lang="en-US" dirty="0"/>
              <a:t>Jingle Bells</a:t>
            </a:r>
          </a:p>
        </p:txBody>
      </p:sp>
    </p:spTree>
    <p:extLst>
      <p:ext uri="{BB962C8B-B14F-4D97-AF65-F5344CB8AC3E}">
        <p14:creationId xmlns:p14="http://schemas.microsoft.com/office/powerpoint/2010/main" val="238575079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800" dirty="0" smtClean="0"/>
              <a:t>What is a synonym for the word, </a:t>
            </a:r>
            <a:r>
              <a:rPr lang="en-US" sz="4800" i="1" dirty="0" err="1" smtClean="0"/>
              <a:t>Tookish</a:t>
            </a:r>
            <a:r>
              <a:rPr lang="en-US" sz="4800" dirty="0" smtClean="0"/>
              <a:t>?</a:t>
            </a:r>
            <a:endParaRPr lang="en-US" sz="4800" dirty="0"/>
          </a:p>
        </p:txBody>
      </p:sp>
      <p:sp>
        <p:nvSpPr>
          <p:cNvPr id="2" name="Title 1"/>
          <p:cNvSpPr>
            <a:spLocks noGrp="1"/>
          </p:cNvSpPr>
          <p:nvPr>
            <p:ph type="title"/>
          </p:nvPr>
        </p:nvSpPr>
        <p:spPr/>
        <p:txBody>
          <a:bodyPr/>
          <a:lstStyle/>
          <a:p>
            <a:r>
              <a:rPr lang="en-US" dirty="0"/>
              <a:t>Jingle Bells</a:t>
            </a:r>
          </a:p>
        </p:txBody>
      </p:sp>
    </p:spTree>
    <p:extLst>
      <p:ext uri="{BB962C8B-B14F-4D97-AF65-F5344CB8AC3E}">
        <p14:creationId xmlns:p14="http://schemas.microsoft.com/office/powerpoint/2010/main" val="586465956"/>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800" dirty="0" smtClean="0"/>
              <a:t>Name the 3 trolls.</a:t>
            </a:r>
            <a:endParaRPr lang="en-US" sz="4800" dirty="0"/>
          </a:p>
        </p:txBody>
      </p:sp>
      <p:sp>
        <p:nvSpPr>
          <p:cNvPr id="2" name="Title 1"/>
          <p:cNvSpPr>
            <a:spLocks noGrp="1"/>
          </p:cNvSpPr>
          <p:nvPr>
            <p:ph type="title"/>
          </p:nvPr>
        </p:nvSpPr>
        <p:spPr/>
        <p:txBody>
          <a:bodyPr/>
          <a:lstStyle/>
          <a:p>
            <a:r>
              <a:rPr lang="en-US" dirty="0"/>
              <a:t>Jingle Bells</a:t>
            </a:r>
          </a:p>
        </p:txBody>
      </p:sp>
    </p:spTree>
    <p:extLst>
      <p:ext uri="{BB962C8B-B14F-4D97-AF65-F5344CB8AC3E}">
        <p14:creationId xmlns:p14="http://schemas.microsoft.com/office/powerpoint/2010/main" val="2065646625"/>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800" dirty="0" err="1" smtClean="0"/>
              <a:t>Esgaroth</a:t>
            </a:r>
            <a:r>
              <a:rPr lang="en-US" sz="4800" dirty="0" smtClean="0"/>
              <a:t> is also known as _______________.</a:t>
            </a:r>
            <a:endParaRPr lang="en-US" sz="4800" dirty="0"/>
          </a:p>
        </p:txBody>
      </p:sp>
      <p:sp>
        <p:nvSpPr>
          <p:cNvPr id="2" name="Title 1"/>
          <p:cNvSpPr>
            <a:spLocks noGrp="1"/>
          </p:cNvSpPr>
          <p:nvPr>
            <p:ph type="title"/>
          </p:nvPr>
        </p:nvSpPr>
        <p:spPr/>
        <p:txBody>
          <a:bodyPr/>
          <a:lstStyle/>
          <a:p>
            <a:r>
              <a:rPr lang="en-US" dirty="0"/>
              <a:t>Jingle Bells</a:t>
            </a:r>
          </a:p>
        </p:txBody>
      </p:sp>
    </p:spTree>
    <p:extLst>
      <p:ext uri="{BB962C8B-B14F-4D97-AF65-F5344CB8AC3E}">
        <p14:creationId xmlns:p14="http://schemas.microsoft.com/office/powerpoint/2010/main" val="2394107961"/>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800" dirty="0" smtClean="0"/>
              <a:t>Gandalf gave </a:t>
            </a:r>
            <a:r>
              <a:rPr lang="en-US" sz="4800" dirty="0" err="1" smtClean="0"/>
              <a:t>Thorin</a:t>
            </a:r>
            <a:r>
              <a:rPr lang="en-US" sz="4800" dirty="0" smtClean="0"/>
              <a:t> a key and a __________.</a:t>
            </a:r>
            <a:endParaRPr lang="en-US" sz="4800" dirty="0"/>
          </a:p>
        </p:txBody>
      </p:sp>
      <p:sp>
        <p:nvSpPr>
          <p:cNvPr id="2" name="Title 1"/>
          <p:cNvSpPr>
            <a:spLocks noGrp="1"/>
          </p:cNvSpPr>
          <p:nvPr>
            <p:ph type="title"/>
          </p:nvPr>
        </p:nvSpPr>
        <p:spPr/>
        <p:txBody>
          <a:bodyPr/>
          <a:lstStyle/>
          <a:p>
            <a:r>
              <a:rPr lang="en-US" dirty="0"/>
              <a:t>Jingle Bells</a:t>
            </a:r>
          </a:p>
        </p:txBody>
      </p:sp>
    </p:spTree>
    <p:extLst>
      <p:ext uri="{BB962C8B-B14F-4D97-AF65-F5344CB8AC3E}">
        <p14:creationId xmlns:p14="http://schemas.microsoft.com/office/powerpoint/2010/main" val="1772898999"/>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800" dirty="0" smtClean="0"/>
              <a:t>What is known as the </a:t>
            </a:r>
            <a:r>
              <a:rPr lang="en-US" sz="4800" dirty="0" smtClean="0"/>
              <a:t>Heart </a:t>
            </a:r>
            <a:r>
              <a:rPr lang="en-US" sz="4800" dirty="0" smtClean="0"/>
              <a:t>of the </a:t>
            </a:r>
            <a:r>
              <a:rPr lang="en-US" sz="4800" dirty="0" smtClean="0"/>
              <a:t>Mountain </a:t>
            </a:r>
            <a:r>
              <a:rPr lang="en-US" sz="4800" dirty="0" smtClean="0"/>
              <a:t>or the greatest single treasure?</a:t>
            </a:r>
            <a:endParaRPr lang="en-US" sz="4800" dirty="0"/>
          </a:p>
        </p:txBody>
      </p:sp>
      <p:sp>
        <p:nvSpPr>
          <p:cNvPr id="2" name="Title 1"/>
          <p:cNvSpPr>
            <a:spLocks noGrp="1"/>
          </p:cNvSpPr>
          <p:nvPr>
            <p:ph type="title"/>
          </p:nvPr>
        </p:nvSpPr>
        <p:spPr/>
        <p:txBody>
          <a:bodyPr/>
          <a:lstStyle/>
          <a:p>
            <a:r>
              <a:rPr lang="en-US" dirty="0"/>
              <a:t>Jingle Bells</a:t>
            </a:r>
          </a:p>
        </p:txBody>
      </p:sp>
    </p:spTree>
    <p:extLst>
      <p:ext uri="{BB962C8B-B14F-4D97-AF65-F5344CB8AC3E}">
        <p14:creationId xmlns:p14="http://schemas.microsoft.com/office/powerpoint/2010/main" val="848093552"/>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800" dirty="0" smtClean="0"/>
              <a:t>How many dwarves came to Bilbo’s house?</a:t>
            </a:r>
            <a:endParaRPr lang="en-US" sz="4800" dirty="0"/>
          </a:p>
        </p:txBody>
      </p:sp>
      <p:sp>
        <p:nvSpPr>
          <p:cNvPr id="2" name="Title 1"/>
          <p:cNvSpPr>
            <a:spLocks noGrp="1"/>
          </p:cNvSpPr>
          <p:nvPr>
            <p:ph type="title"/>
          </p:nvPr>
        </p:nvSpPr>
        <p:spPr/>
        <p:txBody>
          <a:bodyPr/>
          <a:lstStyle/>
          <a:p>
            <a:r>
              <a:rPr lang="en-US" dirty="0"/>
              <a:t>Jingle Bells</a:t>
            </a:r>
          </a:p>
        </p:txBody>
      </p:sp>
    </p:spTree>
    <p:extLst>
      <p:ext uri="{BB962C8B-B14F-4D97-AF65-F5344CB8AC3E}">
        <p14:creationId xmlns:p14="http://schemas.microsoft.com/office/powerpoint/2010/main" val="236315109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800" dirty="0" smtClean="0"/>
              <a:t>What did the travelers do with the gold they found in the trolls’ cave?</a:t>
            </a:r>
            <a:endParaRPr lang="en-US" sz="4800" dirty="0"/>
          </a:p>
        </p:txBody>
      </p:sp>
      <p:sp>
        <p:nvSpPr>
          <p:cNvPr id="2" name="Title 1"/>
          <p:cNvSpPr>
            <a:spLocks noGrp="1"/>
          </p:cNvSpPr>
          <p:nvPr>
            <p:ph type="title"/>
          </p:nvPr>
        </p:nvSpPr>
        <p:spPr/>
        <p:txBody>
          <a:bodyPr/>
          <a:lstStyle/>
          <a:p>
            <a:r>
              <a:rPr lang="en-US" dirty="0"/>
              <a:t>Jingle Bells</a:t>
            </a:r>
          </a:p>
        </p:txBody>
      </p:sp>
    </p:spTree>
    <p:extLst>
      <p:ext uri="{BB962C8B-B14F-4D97-AF65-F5344CB8AC3E}">
        <p14:creationId xmlns:p14="http://schemas.microsoft.com/office/powerpoint/2010/main" val="693574535"/>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endParaRPr lang="en-US" sz="4800" dirty="0" smtClean="0"/>
          </a:p>
          <a:p>
            <a:pPr marL="0" indent="0">
              <a:buNone/>
            </a:pPr>
            <a:r>
              <a:rPr lang="en-US" sz="4800" dirty="0" smtClean="0"/>
              <a:t>Name all the </a:t>
            </a:r>
            <a:r>
              <a:rPr lang="en-US" sz="4800" dirty="0" smtClean="0"/>
              <a:t>dwarves.</a:t>
            </a:r>
            <a:endParaRPr lang="en-US" sz="4800" dirty="0"/>
          </a:p>
        </p:txBody>
      </p:sp>
      <p:sp>
        <p:nvSpPr>
          <p:cNvPr id="2" name="Title 1"/>
          <p:cNvSpPr>
            <a:spLocks noGrp="1"/>
          </p:cNvSpPr>
          <p:nvPr>
            <p:ph type="title"/>
          </p:nvPr>
        </p:nvSpPr>
        <p:spPr/>
        <p:txBody>
          <a:bodyPr>
            <a:normAutofit fontScale="90000"/>
          </a:bodyPr>
          <a:lstStyle/>
          <a:p>
            <a:r>
              <a:rPr lang="en-US" dirty="0" smtClean="0"/>
              <a:t>White Board Challenge</a:t>
            </a:r>
            <a:br>
              <a:rPr lang="en-US" dirty="0" smtClean="0"/>
            </a:br>
            <a:endParaRPr lang="en-US" dirty="0"/>
          </a:p>
        </p:txBody>
      </p:sp>
    </p:spTree>
    <p:extLst>
      <p:ext uri="{BB962C8B-B14F-4D97-AF65-F5344CB8AC3E}">
        <p14:creationId xmlns:p14="http://schemas.microsoft.com/office/powerpoint/2010/main" val="206890105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165255"/>
            <a:ext cx="8229600" cy="4692745"/>
          </a:xfrm>
        </p:spPr>
        <p:txBody>
          <a:bodyPr>
            <a:noAutofit/>
          </a:bodyPr>
          <a:lstStyle/>
          <a:p>
            <a:pPr marL="0" indent="0">
              <a:buNone/>
            </a:pPr>
            <a:r>
              <a:rPr lang="en-US" sz="2800" u="sng" dirty="0" smtClean="0"/>
              <a:t>White Board Challenges</a:t>
            </a:r>
            <a:endParaRPr lang="en-US" sz="2800" u="sng" dirty="0"/>
          </a:p>
          <a:p>
            <a:r>
              <a:rPr lang="en-US" sz="2800" dirty="0"/>
              <a:t>Challenges will normally have a timer set to </a:t>
            </a:r>
            <a:r>
              <a:rPr lang="en-US" sz="2800" dirty="0" smtClean="0"/>
              <a:t>them or be won by the first group to finish. Teams </a:t>
            </a:r>
            <a:r>
              <a:rPr lang="en-US" sz="2800" dirty="0"/>
              <a:t>who take more </a:t>
            </a:r>
            <a:r>
              <a:rPr lang="en-US" sz="2800" dirty="0" smtClean="0"/>
              <a:t>time, if there is a time set, </a:t>
            </a:r>
            <a:r>
              <a:rPr lang="en-US" sz="2800" dirty="0"/>
              <a:t>will be disqualified for that challenge</a:t>
            </a:r>
            <a:r>
              <a:rPr lang="en-US" sz="2800" dirty="0" smtClean="0"/>
              <a:t>. Points will go to the team first done and to ring the bell or with the BEST answer written on their white board, which may come down to the detail of spelling and punctuation in the answer as the deciding factor.</a:t>
            </a:r>
            <a:endParaRPr lang="en-US" sz="2800" dirty="0"/>
          </a:p>
          <a:p>
            <a:pPr marL="0" indent="0">
              <a:buNone/>
            </a:pPr>
            <a:endParaRPr lang="en-US" sz="2300" dirty="0"/>
          </a:p>
          <a:p>
            <a:pPr>
              <a:buNone/>
            </a:pPr>
            <a:endParaRPr lang="en-US" sz="2000" dirty="0"/>
          </a:p>
          <a:p>
            <a:endParaRPr lang="en-US" sz="2000" dirty="0"/>
          </a:p>
        </p:txBody>
      </p:sp>
      <p:sp>
        <p:nvSpPr>
          <p:cNvPr id="2" name="Title 1"/>
          <p:cNvSpPr>
            <a:spLocks noGrp="1"/>
          </p:cNvSpPr>
          <p:nvPr>
            <p:ph type="title"/>
          </p:nvPr>
        </p:nvSpPr>
        <p:spPr>
          <a:xfrm>
            <a:off x="457200" y="274639"/>
            <a:ext cx="8229600" cy="376566"/>
          </a:xfrm>
        </p:spPr>
        <p:txBody>
          <a:bodyPr>
            <a:normAutofit fontScale="90000"/>
          </a:bodyPr>
          <a:lstStyle/>
          <a:p>
            <a:r>
              <a:rPr lang="en-US" dirty="0" smtClean="0"/>
              <a:t>Rules of the Game</a:t>
            </a:r>
            <a:endParaRPr lang="en-US" dirty="0"/>
          </a:p>
        </p:txBody>
      </p:sp>
    </p:spTree>
    <p:extLst>
      <p:ext uri="{BB962C8B-B14F-4D97-AF65-F5344CB8AC3E}">
        <p14:creationId xmlns:p14="http://schemas.microsoft.com/office/powerpoint/2010/main" val="3870897342"/>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800" dirty="0" smtClean="0"/>
              <a:t>Elrond lives in Rivendell, but what is the name of his house?</a:t>
            </a:r>
            <a:endParaRPr lang="en-US" sz="4800" dirty="0"/>
          </a:p>
        </p:txBody>
      </p:sp>
      <p:sp>
        <p:nvSpPr>
          <p:cNvPr id="2" name="Title 1"/>
          <p:cNvSpPr>
            <a:spLocks noGrp="1"/>
          </p:cNvSpPr>
          <p:nvPr>
            <p:ph type="title"/>
          </p:nvPr>
        </p:nvSpPr>
        <p:spPr/>
        <p:txBody>
          <a:bodyPr/>
          <a:lstStyle/>
          <a:p>
            <a:r>
              <a:rPr lang="en-US" dirty="0"/>
              <a:t>Jingle Bells</a:t>
            </a:r>
          </a:p>
        </p:txBody>
      </p:sp>
    </p:spTree>
    <p:extLst>
      <p:ext uri="{BB962C8B-B14F-4D97-AF65-F5344CB8AC3E}">
        <p14:creationId xmlns:p14="http://schemas.microsoft.com/office/powerpoint/2010/main" val="1012616329"/>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800" dirty="0" smtClean="0"/>
              <a:t>While in the Misty Mountains, what kind of shelter did the travelers go to in order to get out of the </a:t>
            </a:r>
            <a:r>
              <a:rPr lang="en-US" sz="4800" dirty="0" smtClean="0"/>
              <a:t>thunderstorm?</a:t>
            </a:r>
            <a:endParaRPr lang="en-US" sz="4800" dirty="0"/>
          </a:p>
        </p:txBody>
      </p:sp>
      <p:sp>
        <p:nvSpPr>
          <p:cNvPr id="2" name="Title 1"/>
          <p:cNvSpPr>
            <a:spLocks noGrp="1"/>
          </p:cNvSpPr>
          <p:nvPr>
            <p:ph type="title"/>
          </p:nvPr>
        </p:nvSpPr>
        <p:spPr/>
        <p:txBody>
          <a:bodyPr/>
          <a:lstStyle/>
          <a:p>
            <a:r>
              <a:rPr lang="en-US" dirty="0"/>
              <a:t>Jingle Bells</a:t>
            </a:r>
          </a:p>
        </p:txBody>
      </p:sp>
    </p:spTree>
    <p:extLst>
      <p:ext uri="{BB962C8B-B14F-4D97-AF65-F5344CB8AC3E}">
        <p14:creationId xmlns:p14="http://schemas.microsoft.com/office/powerpoint/2010/main" val="3199780514"/>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800" dirty="0" smtClean="0"/>
              <a:t>What does Bilbo do with the ring when he first finds it?</a:t>
            </a:r>
            <a:endParaRPr lang="en-US" sz="4800" dirty="0"/>
          </a:p>
        </p:txBody>
      </p:sp>
      <p:sp>
        <p:nvSpPr>
          <p:cNvPr id="2" name="Title 1"/>
          <p:cNvSpPr>
            <a:spLocks noGrp="1"/>
          </p:cNvSpPr>
          <p:nvPr>
            <p:ph type="title"/>
          </p:nvPr>
        </p:nvSpPr>
        <p:spPr/>
        <p:txBody>
          <a:bodyPr/>
          <a:lstStyle/>
          <a:p>
            <a:r>
              <a:rPr lang="en-US" dirty="0"/>
              <a:t>Jingle Bells</a:t>
            </a:r>
          </a:p>
        </p:txBody>
      </p:sp>
    </p:spTree>
    <p:extLst>
      <p:ext uri="{BB962C8B-B14F-4D97-AF65-F5344CB8AC3E}">
        <p14:creationId xmlns:p14="http://schemas.microsoft.com/office/powerpoint/2010/main" val="1480104155"/>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800" dirty="0" smtClean="0"/>
              <a:t>What did Gandalf use to try </a:t>
            </a:r>
            <a:r>
              <a:rPr lang="en-US" sz="4800" dirty="0" smtClean="0"/>
              <a:t>and </a:t>
            </a:r>
            <a:r>
              <a:rPr lang="en-US" sz="4800" dirty="0" smtClean="0"/>
              <a:t>drive the </a:t>
            </a:r>
            <a:r>
              <a:rPr lang="en-US" sz="4800" dirty="0" err="1" smtClean="0"/>
              <a:t>Wargs</a:t>
            </a:r>
            <a:r>
              <a:rPr lang="en-US" sz="4800" dirty="0" smtClean="0"/>
              <a:t> (wolves) </a:t>
            </a:r>
            <a:r>
              <a:rPr lang="en-US" sz="4800" dirty="0" smtClean="0"/>
              <a:t>away?</a:t>
            </a:r>
            <a:endParaRPr lang="en-US" sz="4800" dirty="0"/>
          </a:p>
        </p:txBody>
      </p:sp>
      <p:sp>
        <p:nvSpPr>
          <p:cNvPr id="2" name="Title 1"/>
          <p:cNvSpPr>
            <a:spLocks noGrp="1"/>
          </p:cNvSpPr>
          <p:nvPr>
            <p:ph type="title"/>
          </p:nvPr>
        </p:nvSpPr>
        <p:spPr/>
        <p:txBody>
          <a:bodyPr/>
          <a:lstStyle/>
          <a:p>
            <a:r>
              <a:rPr lang="en-US" dirty="0"/>
              <a:t>Jingle Bells</a:t>
            </a:r>
          </a:p>
        </p:txBody>
      </p:sp>
    </p:spTree>
    <p:extLst>
      <p:ext uri="{BB962C8B-B14F-4D97-AF65-F5344CB8AC3E}">
        <p14:creationId xmlns:p14="http://schemas.microsoft.com/office/powerpoint/2010/main" val="2638163173"/>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4800" dirty="0" smtClean="0"/>
              <a:t>Who is a descendent of </a:t>
            </a:r>
            <a:r>
              <a:rPr lang="en-US" sz="4800" dirty="0" err="1" smtClean="0"/>
              <a:t>Girion</a:t>
            </a:r>
            <a:r>
              <a:rPr lang="en-US" sz="4800" dirty="0" smtClean="0"/>
              <a:t>, Lord of Dale?</a:t>
            </a:r>
            <a:endParaRPr lang="en-US" sz="4800" dirty="0"/>
          </a:p>
        </p:txBody>
      </p:sp>
      <p:sp>
        <p:nvSpPr>
          <p:cNvPr id="3" name="Title 2"/>
          <p:cNvSpPr>
            <a:spLocks noGrp="1"/>
          </p:cNvSpPr>
          <p:nvPr>
            <p:ph type="title"/>
          </p:nvPr>
        </p:nvSpPr>
        <p:spPr/>
        <p:txBody>
          <a:bodyPr/>
          <a:lstStyle/>
          <a:p>
            <a:r>
              <a:rPr lang="en-US" dirty="0" smtClean="0"/>
              <a:t>Jingle Bells</a:t>
            </a:r>
            <a:endParaRPr lang="en-US" dirty="0"/>
          </a:p>
        </p:txBody>
      </p:sp>
    </p:spTree>
    <p:extLst>
      <p:ext uri="{BB962C8B-B14F-4D97-AF65-F5344CB8AC3E}">
        <p14:creationId xmlns:p14="http://schemas.microsoft.com/office/powerpoint/2010/main" val="3235383943"/>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800" dirty="0" smtClean="0"/>
              <a:t>Who followed the travelers all the way to </a:t>
            </a:r>
            <a:r>
              <a:rPr lang="en-US" sz="4800" dirty="0" err="1" smtClean="0"/>
              <a:t>Mirkwood</a:t>
            </a:r>
            <a:r>
              <a:rPr lang="en-US" sz="4800" dirty="0" smtClean="0"/>
              <a:t> in the form of a bear?</a:t>
            </a:r>
            <a:endParaRPr lang="en-US" sz="4800" dirty="0"/>
          </a:p>
        </p:txBody>
      </p:sp>
      <p:sp>
        <p:nvSpPr>
          <p:cNvPr id="2" name="Title 1"/>
          <p:cNvSpPr>
            <a:spLocks noGrp="1"/>
          </p:cNvSpPr>
          <p:nvPr>
            <p:ph type="title"/>
          </p:nvPr>
        </p:nvSpPr>
        <p:spPr/>
        <p:txBody>
          <a:bodyPr/>
          <a:lstStyle/>
          <a:p>
            <a:r>
              <a:rPr lang="en-US" dirty="0"/>
              <a:t>Jingle Bells</a:t>
            </a:r>
          </a:p>
        </p:txBody>
      </p:sp>
    </p:spTree>
    <p:extLst>
      <p:ext uri="{BB962C8B-B14F-4D97-AF65-F5344CB8AC3E}">
        <p14:creationId xmlns:p14="http://schemas.microsoft.com/office/powerpoint/2010/main" val="1696706791"/>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800" dirty="0" smtClean="0"/>
              <a:t>What did Bilbo name his sword?</a:t>
            </a:r>
            <a:endParaRPr lang="en-US" sz="4800" dirty="0"/>
          </a:p>
        </p:txBody>
      </p:sp>
      <p:sp>
        <p:nvSpPr>
          <p:cNvPr id="2" name="Title 1"/>
          <p:cNvSpPr>
            <a:spLocks noGrp="1"/>
          </p:cNvSpPr>
          <p:nvPr>
            <p:ph type="title"/>
          </p:nvPr>
        </p:nvSpPr>
        <p:spPr/>
        <p:txBody>
          <a:bodyPr/>
          <a:lstStyle/>
          <a:p>
            <a:r>
              <a:rPr lang="en-US" dirty="0"/>
              <a:t>Jingle Bells</a:t>
            </a:r>
          </a:p>
        </p:txBody>
      </p:sp>
    </p:spTree>
    <p:extLst>
      <p:ext uri="{BB962C8B-B14F-4D97-AF65-F5344CB8AC3E}">
        <p14:creationId xmlns:p14="http://schemas.microsoft.com/office/powerpoint/2010/main" val="2567274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800" dirty="0" smtClean="0"/>
              <a:t>Who captured the dwarves after they escaped from the spiders?</a:t>
            </a:r>
            <a:endParaRPr lang="en-US" sz="4800" dirty="0"/>
          </a:p>
        </p:txBody>
      </p:sp>
      <p:sp>
        <p:nvSpPr>
          <p:cNvPr id="2" name="Title 1"/>
          <p:cNvSpPr>
            <a:spLocks noGrp="1"/>
          </p:cNvSpPr>
          <p:nvPr>
            <p:ph type="title"/>
          </p:nvPr>
        </p:nvSpPr>
        <p:spPr/>
        <p:txBody>
          <a:bodyPr/>
          <a:lstStyle/>
          <a:p>
            <a:r>
              <a:rPr lang="en-US" dirty="0"/>
              <a:t>Jingle Bells</a:t>
            </a:r>
          </a:p>
        </p:txBody>
      </p:sp>
    </p:spTree>
    <p:extLst>
      <p:ext uri="{BB962C8B-B14F-4D97-AF65-F5344CB8AC3E}">
        <p14:creationId xmlns:p14="http://schemas.microsoft.com/office/powerpoint/2010/main" val="112994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800" dirty="0" smtClean="0"/>
              <a:t>What did the travelers use to escape from the Wood Elves?</a:t>
            </a:r>
            <a:endParaRPr lang="en-US" sz="4800" dirty="0"/>
          </a:p>
        </p:txBody>
      </p:sp>
      <p:sp>
        <p:nvSpPr>
          <p:cNvPr id="2" name="Title 1"/>
          <p:cNvSpPr>
            <a:spLocks noGrp="1"/>
          </p:cNvSpPr>
          <p:nvPr>
            <p:ph type="title"/>
          </p:nvPr>
        </p:nvSpPr>
        <p:spPr/>
        <p:txBody>
          <a:bodyPr/>
          <a:lstStyle/>
          <a:p>
            <a:r>
              <a:rPr lang="en-US" dirty="0"/>
              <a:t>Jingle Bells</a:t>
            </a:r>
          </a:p>
        </p:txBody>
      </p:sp>
    </p:spTree>
    <p:extLst>
      <p:ext uri="{BB962C8B-B14F-4D97-AF65-F5344CB8AC3E}">
        <p14:creationId xmlns:p14="http://schemas.microsoft.com/office/powerpoint/2010/main" val="34042814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800" dirty="0" smtClean="0"/>
              <a:t>Bilbo had to be extremely tactful in how HE escaped from the Wood Elves. How does he do it?</a:t>
            </a:r>
            <a:endParaRPr lang="en-US" sz="4800" dirty="0"/>
          </a:p>
        </p:txBody>
      </p:sp>
      <p:sp>
        <p:nvSpPr>
          <p:cNvPr id="2" name="Title 1"/>
          <p:cNvSpPr>
            <a:spLocks noGrp="1"/>
          </p:cNvSpPr>
          <p:nvPr>
            <p:ph type="title"/>
          </p:nvPr>
        </p:nvSpPr>
        <p:spPr/>
        <p:txBody>
          <a:bodyPr/>
          <a:lstStyle/>
          <a:p>
            <a:r>
              <a:rPr lang="en-US" dirty="0"/>
              <a:t>Jingle Bells</a:t>
            </a:r>
          </a:p>
        </p:txBody>
      </p:sp>
    </p:spTree>
    <p:extLst>
      <p:ext uri="{BB962C8B-B14F-4D97-AF65-F5344CB8AC3E}">
        <p14:creationId xmlns:p14="http://schemas.microsoft.com/office/powerpoint/2010/main" val="26217601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99247" y="2083855"/>
            <a:ext cx="7745505" cy="4607274"/>
          </a:xfrm>
        </p:spPr>
        <p:txBody>
          <a:bodyPr>
            <a:normAutofit fontScale="92500" lnSpcReduction="10000"/>
          </a:bodyPr>
          <a:lstStyle/>
          <a:p>
            <a:pPr>
              <a:buNone/>
            </a:pPr>
            <a:r>
              <a:rPr lang="en-US" sz="2800" u="sng" dirty="0"/>
              <a:t>Jingle Bells</a:t>
            </a:r>
          </a:p>
          <a:p>
            <a:r>
              <a:rPr lang="en-US" sz="2800" dirty="0"/>
              <a:t>If you know the answer, ring the bell.</a:t>
            </a:r>
          </a:p>
          <a:p>
            <a:r>
              <a:rPr lang="en-US" sz="2800" dirty="0"/>
              <a:t>If it seems that bells were rung at the exact same time, you will play rock, paper, scissors for the chance to answer: Best out of 1.</a:t>
            </a:r>
          </a:p>
          <a:p>
            <a:r>
              <a:rPr lang="en-US" sz="2800" dirty="0"/>
              <a:t>If you get it right, your team gets 1 point.</a:t>
            </a:r>
          </a:p>
          <a:p>
            <a:r>
              <a:rPr lang="en-US" sz="2800" dirty="0"/>
              <a:t>If you get it wrong, another team may jump for the bell and a chance to win 1 point. You must wait at least 10 seconds or until another team has attempted the answer before hitting the bell again.</a:t>
            </a:r>
          </a:p>
          <a:p>
            <a:endParaRPr lang="en-US" dirty="0"/>
          </a:p>
        </p:txBody>
      </p:sp>
      <p:sp>
        <p:nvSpPr>
          <p:cNvPr id="3" name="Title 2"/>
          <p:cNvSpPr>
            <a:spLocks noGrp="1"/>
          </p:cNvSpPr>
          <p:nvPr>
            <p:ph type="title"/>
          </p:nvPr>
        </p:nvSpPr>
        <p:spPr/>
        <p:txBody>
          <a:bodyPr/>
          <a:lstStyle/>
          <a:p>
            <a:r>
              <a:rPr lang="en-US" dirty="0" smtClean="0"/>
              <a:t>Rules of the Game </a:t>
            </a:r>
            <a:r>
              <a:rPr lang="en-US" dirty="0" err="1" smtClean="0"/>
              <a:t>cont</a:t>
            </a:r>
            <a:r>
              <a:rPr lang="en-US" dirty="0" smtClean="0"/>
              <a:t>…</a:t>
            </a:r>
            <a:endParaRPr lang="en-US" dirty="0"/>
          </a:p>
        </p:txBody>
      </p:sp>
    </p:spTree>
    <p:extLst>
      <p:ext uri="{BB962C8B-B14F-4D97-AF65-F5344CB8AC3E}">
        <p14:creationId xmlns:p14="http://schemas.microsoft.com/office/powerpoint/2010/main" val="60907826"/>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800" dirty="0" smtClean="0"/>
              <a:t>What type of bird watches and listens to Bilbo near the secret entrance to the mountain?</a:t>
            </a:r>
            <a:endParaRPr lang="en-US" sz="4800" dirty="0"/>
          </a:p>
        </p:txBody>
      </p:sp>
      <p:sp>
        <p:nvSpPr>
          <p:cNvPr id="2" name="Title 1"/>
          <p:cNvSpPr>
            <a:spLocks noGrp="1"/>
          </p:cNvSpPr>
          <p:nvPr>
            <p:ph type="title"/>
          </p:nvPr>
        </p:nvSpPr>
        <p:spPr/>
        <p:txBody>
          <a:bodyPr/>
          <a:lstStyle/>
          <a:p>
            <a:r>
              <a:rPr lang="en-US" dirty="0"/>
              <a:t>Jingle Bells</a:t>
            </a:r>
          </a:p>
        </p:txBody>
      </p:sp>
    </p:spTree>
    <p:extLst>
      <p:ext uri="{BB962C8B-B14F-4D97-AF65-F5344CB8AC3E}">
        <p14:creationId xmlns:p14="http://schemas.microsoft.com/office/powerpoint/2010/main" val="14860951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800" dirty="0" smtClean="0"/>
              <a:t>What dwarf goes halfway down the dark passageway with Bilbo towards </a:t>
            </a:r>
            <a:r>
              <a:rPr lang="en-US" sz="4800" dirty="0" err="1" smtClean="0"/>
              <a:t>Smaug’s</a:t>
            </a:r>
            <a:r>
              <a:rPr lang="en-US" sz="4800" dirty="0" smtClean="0"/>
              <a:t> lair?</a:t>
            </a:r>
            <a:endParaRPr lang="en-US" sz="4800" dirty="0"/>
          </a:p>
        </p:txBody>
      </p:sp>
      <p:sp>
        <p:nvSpPr>
          <p:cNvPr id="2" name="Title 1"/>
          <p:cNvSpPr>
            <a:spLocks noGrp="1"/>
          </p:cNvSpPr>
          <p:nvPr>
            <p:ph type="title"/>
          </p:nvPr>
        </p:nvSpPr>
        <p:spPr/>
        <p:txBody>
          <a:bodyPr/>
          <a:lstStyle/>
          <a:p>
            <a:r>
              <a:rPr lang="en-US" dirty="0"/>
              <a:t>Jingle Bells</a:t>
            </a:r>
          </a:p>
        </p:txBody>
      </p:sp>
    </p:spTree>
    <p:extLst>
      <p:ext uri="{BB962C8B-B14F-4D97-AF65-F5344CB8AC3E}">
        <p14:creationId xmlns:p14="http://schemas.microsoft.com/office/powerpoint/2010/main" val="188686311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800" dirty="0" smtClean="0"/>
              <a:t>What sense is </a:t>
            </a:r>
            <a:r>
              <a:rPr lang="en-US" sz="4800" dirty="0" err="1" smtClean="0"/>
              <a:t>Smaug’s</a:t>
            </a:r>
            <a:r>
              <a:rPr lang="en-US" sz="4800" dirty="0" smtClean="0"/>
              <a:t> strongest?</a:t>
            </a:r>
            <a:endParaRPr lang="en-US" sz="4800" dirty="0"/>
          </a:p>
        </p:txBody>
      </p:sp>
      <p:sp>
        <p:nvSpPr>
          <p:cNvPr id="2" name="Title 1"/>
          <p:cNvSpPr>
            <a:spLocks noGrp="1"/>
          </p:cNvSpPr>
          <p:nvPr>
            <p:ph type="title"/>
          </p:nvPr>
        </p:nvSpPr>
        <p:spPr/>
        <p:txBody>
          <a:bodyPr/>
          <a:lstStyle/>
          <a:p>
            <a:r>
              <a:rPr lang="en-US" dirty="0"/>
              <a:t>Jingle Bells</a:t>
            </a:r>
          </a:p>
        </p:txBody>
      </p:sp>
    </p:spTree>
    <p:extLst>
      <p:ext uri="{BB962C8B-B14F-4D97-AF65-F5344CB8AC3E}">
        <p14:creationId xmlns:p14="http://schemas.microsoft.com/office/powerpoint/2010/main" val="412891968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800" dirty="0" smtClean="0"/>
              <a:t>What happens to Bilbo’s torch as he explores </a:t>
            </a:r>
            <a:r>
              <a:rPr lang="en-US" sz="4800" dirty="0" err="1" smtClean="0"/>
              <a:t>Smaug’s</a:t>
            </a:r>
            <a:r>
              <a:rPr lang="en-US" sz="4800" dirty="0" smtClean="0"/>
              <a:t> lair?</a:t>
            </a:r>
            <a:endParaRPr lang="en-US" sz="4800" dirty="0"/>
          </a:p>
        </p:txBody>
      </p:sp>
      <p:sp>
        <p:nvSpPr>
          <p:cNvPr id="2" name="Title 1"/>
          <p:cNvSpPr>
            <a:spLocks noGrp="1"/>
          </p:cNvSpPr>
          <p:nvPr>
            <p:ph type="title"/>
          </p:nvPr>
        </p:nvSpPr>
        <p:spPr/>
        <p:txBody>
          <a:bodyPr/>
          <a:lstStyle/>
          <a:p>
            <a:r>
              <a:rPr lang="en-US" dirty="0"/>
              <a:t>Jingle Bells</a:t>
            </a:r>
          </a:p>
        </p:txBody>
      </p:sp>
    </p:spTree>
    <p:extLst>
      <p:ext uri="{BB962C8B-B14F-4D97-AF65-F5344CB8AC3E}">
        <p14:creationId xmlns:p14="http://schemas.microsoft.com/office/powerpoint/2010/main" val="111887611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800" dirty="0" smtClean="0"/>
              <a:t>Whom did the people of </a:t>
            </a:r>
            <a:r>
              <a:rPr lang="en-US" sz="4800" dirty="0" err="1" smtClean="0"/>
              <a:t>Esgaroth</a:t>
            </a:r>
            <a:r>
              <a:rPr lang="en-US" sz="4800" dirty="0" smtClean="0"/>
              <a:t> want to make their king?</a:t>
            </a:r>
            <a:endParaRPr lang="en-US" sz="4800" dirty="0"/>
          </a:p>
        </p:txBody>
      </p:sp>
      <p:sp>
        <p:nvSpPr>
          <p:cNvPr id="2" name="Title 1"/>
          <p:cNvSpPr>
            <a:spLocks noGrp="1"/>
          </p:cNvSpPr>
          <p:nvPr>
            <p:ph type="title"/>
          </p:nvPr>
        </p:nvSpPr>
        <p:spPr/>
        <p:txBody>
          <a:bodyPr/>
          <a:lstStyle/>
          <a:p>
            <a:r>
              <a:rPr lang="en-US" dirty="0"/>
              <a:t>Jingle Bells</a:t>
            </a:r>
          </a:p>
        </p:txBody>
      </p:sp>
    </p:spTree>
    <p:extLst>
      <p:ext uri="{BB962C8B-B14F-4D97-AF65-F5344CB8AC3E}">
        <p14:creationId xmlns:p14="http://schemas.microsoft.com/office/powerpoint/2010/main" val="391577369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800" dirty="0" smtClean="0"/>
              <a:t>Who comes to the aide of </a:t>
            </a:r>
            <a:r>
              <a:rPr lang="en-US" sz="4800" dirty="0" err="1" smtClean="0"/>
              <a:t>Esgaroth</a:t>
            </a:r>
            <a:r>
              <a:rPr lang="en-US" sz="4800" dirty="0" smtClean="0"/>
              <a:t> sending food and supplies</a:t>
            </a:r>
            <a:r>
              <a:rPr lang="en-US" sz="4800" dirty="0"/>
              <a:t>?</a:t>
            </a:r>
          </a:p>
        </p:txBody>
      </p:sp>
      <p:sp>
        <p:nvSpPr>
          <p:cNvPr id="2" name="Title 1"/>
          <p:cNvSpPr>
            <a:spLocks noGrp="1"/>
          </p:cNvSpPr>
          <p:nvPr>
            <p:ph type="title"/>
          </p:nvPr>
        </p:nvSpPr>
        <p:spPr/>
        <p:txBody>
          <a:bodyPr/>
          <a:lstStyle/>
          <a:p>
            <a:r>
              <a:rPr lang="en-US" dirty="0"/>
              <a:t>Jingle Bells</a:t>
            </a:r>
          </a:p>
        </p:txBody>
      </p:sp>
    </p:spTree>
    <p:extLst>
      <p:ext uri="{BB962C8B-B14F-4D97-AF65-F5344CB8AC3E}">
        <p14:creationId xmlns:p14="http://schemas.microsoft.com/office/powerpoint/2010/main" val="33084478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800" dirty="0" smtClean="0"/>
              <a:t>Who was sick of eating cram on the mountain and complained about it?</a:t>
            </a:r>
            <a:endParaRPr lang="en-US" sz="4800" dirty="0"/>
          </a:p>
        </p:txBody>
      </p:sp>
      <p:sp>
        <p:nvSpPr>
          <p:cNvPr id="2" name="Title 1"/>
          <p:cNvSpPr>
            <a:spLocks noGrp="1"/>
          </p:cNvSpPr>
          <p:nvPr>
            <p:ph type="title"/>
          </p:nvPr>
        </p:nvSpPr>
        <p:spPr/>
        <p:txBody>
          <a:bodyPr/>
          <a:lstStyle/>
          <a:p>
            <a:r>
              <a:rPr lang="en-US" dirty="0"/>
              <a:t>Jingle Bells</a:t>
            </a:r>
          </a:p>
        </p:txBody>
      </p:sp>
    </p:spTree>
    <p:extLst>
      <p:ext uri="{BB962C8B-B14F-4D97-AF65-F5344CB8AC3E}">
        <p14:creationId xmlns:p14="http://schemas.microsoft.com/office/powerpoint/2010/main" val="330693482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800" dirty="0" smtClean="0"/>
              <a:t>How is Bilbo hurt in the war?</a:t>
            </a:r>
            <a:endParaRPr lang="en-US" sz="4800" dirty="0"/>
          </a:p>
        </p:txBody>
      </p:sp>
      <p:sp>
        <p:nvSpPr>
          <p:cNvPr id="2" name="Title 1"/>
          <p:cNvSpPr>
            <a:spLocks noGrp="1"/>
          </p:cNvSpPr>
          <p:nvPr>
            <p:ph type="title"/>
          </p:nvPr>
        </p:nvSpPr>
        <p:spPr/>
        <p:txBody>
          <a:bodyPr/>
          <a:lstStyle/>
          <a:p>
            <a:r>
              <a:rPr lang="en-US" dirty="0"/>
              <a:t>Jingle Bells</a:t>
            </a:r>
          </a:p>
        </p:txBody>
      </p:sp>
    </p:spTree>
    <p:extLst>
      <p:ext uri="{BB962C8B-B14F-4D97-AF65-F5344CB8AC3E}">
        <p14:creationId xmlns:p14="http://schemas.microsoft.com/office/powerpoint/2010/main" val="35826786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800" dirty="0" smtClean="0"/>
              <a:t>What happened to the </a:t>
            </a:r>
            <a:r>
              <a:rPr lang="en-US" sz="4800" dirty="0" err="1" smtClean="0"/>
              <a:t>Arkenstone</a:t>
            </a:r>
            <a:r>
              <a:rPr lang="en-US" sz="4800" dirty="0" smtClean="0"/>
              <a:t> in the end?</a:t>
            </a:r>
            <a:endParaRPr lang="en-US" sz="4800" dirty="0"/>
          </a:p>
        </p:txBody>
      </p:sp>
      <p:sp>
        <p:nvSpPr>
          <p:cNvPr id="2" name="Title 1"/>
          <p:cNvSpPr>
            <a:spLocks noGrp="1"/>
          </p:cNvSpPr>
          <p:nvPr>
            <p:ph type="title"/>
          </p:nvPr>
        </p:nvSpPr>
        <p:spPr/>
        <p:txBody>
          <a:bodyPr/>
          <a:lstStyle/>
          <a:p>
            <a:r>
              <a:rPr lang="en-US" dirty="0"/>
              <a:t>Jingle Bells</a:t>
            </a:r>
          </a:p>
        </p:txBody>
      </p:sp>
    </p:spTree>
    <p:extLst>
      <p:ext uri="{BB962C8B-B14F-4D97-AF65-F5344CB8AC3E}">
        <p14:creationId xmlns:p14="http://schemas.microsoft.com/office/powerpoint/2010/main" val="222798321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800" dirty="0" smtClean="0"/>
              <a:t>What shape is a hobbit door?</a:t>
            </a:r>
            <a:endParaRPr lang="en-US" sz="4800" dirty="0"/>
          </a:p>
        </p:txBody>
      </p:sp>
      <p:sp>
        <p:nvSpPr>
          <p:cNvPr id="2" name="Title 1"/>
          <p:cNvSpPr>
            <a:spLocks noGrp="1"/>
          </p:cNvSpPr>
          <p:nvPr>
            <p:ph type="title"/>
          </p:nvPr>
        </p:nvSpPr>
        <p:spPr/>
        <p:txBody>
          <a:bodyPr/>
          <a:lstStyle/>
          <a:p>
            <a:r>
              <a:rPr lang="en-US" dirty="0"/>
              <a:t>Jingle Bells</a:t>
            </a:r>
          </a:p>
        </p:txBody>
      </p:sp>
    </p:spTree>
    <p:extLst>
      <p:ext uri="{BB962C8B-B14F-4D97-AF65-F5344CB8AC3E}">
        <p14:creationId xmlns:p14="http://schemas.microsoft.com/office/powerpoint/2010/main" val="19623195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067574"/>
            <a:ext cx="8229600" cy="4525873"/>
          </a:xfrm>
        </p:spPr>
        <p:txBody>
          <a:bodyPr>
            <a:normAutofit/>
          </a:bodyPr>
          <a:lstStyle/>
          <a:p>
            <a:r>
              <a:rPr lang="en-US" dirty="0" smtClean="0"/>
              <a:t>Being loud or obnoxious </a:t>
            </a:r>
          </a:p>
          <a:p>
            <a:r>
              <a:rPr lang="en-US" dirty="0" smtClean="0"/>
              <a:t>Being off task or having members not involved</a:t>
            </a:r>
          </a:p>
          <a:p>
            <a:r>
              <a:rPr lang="en-US" dirty="0" smtClean="0"/>
              <a:t>If you hit a bell so hard that it detaches and goes flying across the room</a:t>
            </a:r>
          </a:p>
          <a:p>
            <a:r>
              <a:rPr lang="en-US" dirty="0" smtClean="0"/>
              <a:t>Not keeping your hands to yourself</a:t>
            </a:r>
          </a:p>
          <a:p>
            <a:r>
              <a:rPr lang="en-US" dirty="0" smtClean="0"/>
              <a:t>Using the white board for anything not assigned</a:t>
            </a:r>
          </a:p>
          <a:p>
            <a:r>
              <a:rPr lang="en-US" dirty="0" smtClean="0"/>
              <a:t>Taking game banter personally </a:t>
            </a:r>
          </a:p>
          <a:p>
            <a:r>
              <a:rPr lang="en-US" dirty="0" smtClean="0"/>
              <a:t>Not cleaning up after themselves</a:t>
            </a:r>
          </a:p>
          <a:p>
            <a:r>
              <a:rPr lang="en-US" dirty="0" smtClean="0"/>
              <a:t>Name calling, </a:t>
            </a:r>
            <a:r>
              <a:rPr lang="en-US" dirty="0" smtClean="0"/>
              <a:t>offending, demeaning another student</a:t>
            </a:r>
            <a:endParaRPr lang="en-US" dirty="0" smtClean="0"/>
          </a:p>
          <a:p>
            <a:endParaRPr lang="en-US" dirty="0" smtClean="0"/>
          </a:p>
          <a:p>
            <a:endParaRPr lang="en-US" dirty="0"/>
          </a:p>
        </p:txBody>
      </p:sp>
      <p:sp>
        <p:nvSpPr>
          <p:cNvPr id="2" name="Title 1"/>
          <p:cNvSpPr>
            <a:spLocks noGrp="1"/>
          </p:cNvSpPr>
          <p:nvPr>
            <p:ph type="title"/>
          </p:nvPr>
        </p:nvSpPr>
        <p:spPr/>
        <p:txBody>
          <a:bodyPr>
            <a:normAutofit fontScale="90000"/>
          </a:bodyPr>
          <a:lstStyle/>
          <a:p>
            <a:r>
              <a:rPr lang="en-US" dirty="0" smtClean="0"/>
              <a:t>Ways a Team can Lose Points</a:t>
            </a:r>
            <a:endParaRPr lang="en-US" dirty="0"/>
          </a:p>
        </p:txBody>
      </p:sp>
    </p:spTree>
    <p:extLst>
      <p:ext uri="{BB962C8B-B14F-4D97-AF65-F5344CB8AC3E}">
        <p14:creationId xmlns:p14="http://schemas.microsoft.com/office/powerpoint/2010/main" val="2539136800"/>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800" dirty="0" smtClean="0"/>
              <a:t>What two things did Bilbo lose in the end?</a:t>
            </a:r>
            <a:endParaRPr lang="en-US" sz="4800" dirty="0"/>
          </a:p>
        </p:txBody>
      </p:sp>
      <p:sp>
        <p:nvSpPr>
          <p:cNvPr id="2" name="Title 1"/>
          <p:cNvSpPr>
            <a:spLocks noGrp="1"/>
          </p:cNvSpPr>
          <p:nvPr>
            <p:ph type="title"/>
          </p:nvPr>
        </p:nvSpPr>
        <p:spPr/>
        <p:txBody>
          <a:bodyPr/>
          <a:lstStyle/>
          <a:p>
            <a:r>
              <a:rPr lang="en-US" dirty="0"/>
              <a:t>Jingle Bells</a:t>
            </a:r>
          </a:p>
        </p:txBody>
      </p:sp>
    </p:spTree>
    <p:extLst>
      <p:ext uri="{BB962C8B-B14F-4D97-AF65-F5344CB8AC3E}">
        <p14:creationId xmlns:p14="http://schemas.microsoft.com/office/powerpoint/2010/main" val="83393859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800" dirty="0" smtClean="0"/>
              <a:t>Which character could be described as long-winded?</a:t>
            </a:r>
            <a:endParaRPr lang="en-US" sz="4800" dirty="0"/>
          </a:p>
        </p:txBody>
      </p:sp>
      <p:sp>
        <p:nvSpPr>
          <p:cNvPr id="2" name="Title 1"/>
          <p:cNvSpPr>
            <a:spLocks noGrp="1"/>
          </p:cNvSpPr>
          <p:nvPr>
            <p:ph type="title"/>
          </p:nvPr>
        </p:nvSpPr>
        <p:spPr/>
        <p:txBody>
          <a:bodyPr/>
          <a:lstStyle/>
          <a:p>
            <a:r>
              <a:rPr lang="en-US" dirty="0"/>
              <a:t>Jingle Bells</a:t>
            </a:r>
          </a:p>
        </p:txBody>
      </p:sp>
    </p:spTree>
    <p:extLst>
      <p:ext uri="{BB962C8B-B14F-4D97-AF65-F5344CB8AC3E}">
        <p14:creationId xmlns:p14="http://schemas.microsoft.com/office/powerpoint/2010/main" val="93344022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800" dirty="0" smtClean="0"/>
              <a:t>What does William’s purse say?</a:t>
            </a:r>
            <a:endParaRPr lang="en-US" sz="4800" dirty="0"/>
          </a:p>
        </p:txBody>
      </p:sp>
      <p:sp>
        <p:nvSpPr>
          <p:cNvPr id="2" name="Title 1"/>
          <p:cNvSpPr>
            <a:spLocks noGrp="1"/>
          </p:cNvSpPr>
          <p:nvPr>
            <p:ph type="title"/>
          </p:nvPr>
        </p:nvSpPr>
        <p:spPr/>
        <p:txBody>
          <a:bodyPr/>
          <a:lstStyle/>
          <a:p>
            <a:r>
              <a:rPr lang="en-US" dirty="0" smtClean="0"/>
              <a:t>White Board Challenge</a:t>
            </a:r>
            <a:endParaRPr lang="en-US" dirty="0"/>
          </a:p>
        </p:txBody>
      </p:sp>
    </p:spTree>
    <p:extLst>
      <p:ext uri="{BB962C8B-B14F-4D97-AF65-F5344CB8AC3E}">
        <p14:creationId xmlns:p14="http://schemas.microsoft.com/office/powerpoint/2010/main" val="308498872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800" dirty="0" smtClean="0"/>
              <a:t>What is it called when the last moon of Autumn and the sun are in the sky together?</a:t>
            </a:r>
            <a:endParaRPr lang="en-US" sz="4800" dirty="0"/>
          </a:p>
        </p:txBody>
      </p:sp>
      <p:sp>
        <p:nvSpPr>
          <p:cNvPr id="2" name="Title 1"/>
          <p:cNvSpPr>
            <a:spLocks noGrp="1"/>
          </p:cNvSpPr>
          <p:nvPr>
            <p:ph type="title"/>
          </p:nvPr>
        </p:nvSpPr>
        <p:spPr/>
        <p:txBody>
          <a:bodyPr/>
          <a:lstStyle/>
          <a:p>
            <a:r>
              <a:rPr lang="en-US" dirty="0"/>
              <a:t>Jingle Bells</a:t>
            </a:r>
          </a:p>
        </p:txBody>
      </p:sp>
    </p:spTree>
    <p:extLst>
      <p:ext uri="{BB962C8B-B14F-4D97-AF65-F5344CB8AC3E}">
        <p14:creationId xmlns:p14="http://schemas.microsoft.com/office/powerpoint/2010/main" val="92186272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800" dirty="0" smtClean="0"/>
              <a:t>“Wind got up, and the willows along the river-bank bent and sighed” is an example of what type of figurative language?</a:t>
            </a:r>
            <a:endParaRPr lang="en-US" sz="4800" dirty="0"/>
          </a:p>
        </p:txBody>
      </p:sp>
      <p:sp>
        <p:nvSpPr>
          <p:cNvPr id="2" name="Title 1"/>
          <p:cNvSpPr>
            <a:spLocks noGrp="1"/>
          </p:cNvSpPr>
          <p:nvPr>
            <p:ph type="title"/>
          </p:nvPr>
        </p:nvSpPr>
        <p:spPr/>
        <p:txBody>
          <a:bodyPr/>
          <a:lstStyle/>
          <a:p>
            <a:r>
              <a:rPr lang="en-US" dirty="0"/>
              <a:t>Jingle Bells</a:t>
            </a:r>
          </a:p>
        </p:txBody>
      </p:sp>
    </p:spTree>
    <p:extLst>
      <p:ext uri="{BB962C8B-B14F-4D97-AF65-F5344CB8AC3E}">
        <p14:creationId xmlns:p14="http://schemas.microsoft.com/office/powerpoint/2010/main" val="77077409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800" dirty="0" smtClean="0"/>
              <a:t>“Luck-wearer” and “Barrel-rider” are </a:t>
            </a:r>
            <a:r>
              <a:rPr lang="en-US" sz="4800" dirty="0" smtClean="0"/>
              <a:t>considered what type of figurative language?</a:t>
            </a:r>
            <a:endParaRPr lang="en-US" sz="4800" dirty="0"/>
          </a:p>
        </p:txBody>
      </p:sp>
      <p:sp>
        <p:nvSpPr>
          <p:cNvPr id="2" name="Title 1"/>
          <p:cNvSpPr>
            <a:spLocks noGrp="1"/>
          </p:cNvSpPr>
          <p:nvPr>
            <p:ph type="title"/>
          </p:nvPr>
        </p:nvSpPr>
        <p:spPr/>
        <p:txBody>
          <a:bodyPr/>
          <a:lstStyle/>
          <a:p>
            <a:r>
              <a:rPr lang="en-US" dirty="0"/>
              <a:t>Jingle Bells</a:t>
            </a:r>
          </a:p>
        </p:txBody>
      </p:sp>
    </p:spTree>
    <p:extLst>
      <p:ext uri="{BB962C8B-B14F-4D97-AF65-F5344CB8AC3E}">
        <p14:creationId xmlns:p14="http://schemas.microsoft.com/office/powerpoint/2010/main" val="181130849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800" dirty="0" smtClean="0"/>
              <a:t>Name one example of </a:t>
            </a:r>
            <a:r>
              <a:rPr lang="en-US" sz="4800" i="1" dirty="0" smtClean="0"/>
              <a:t>foreshadowing</a:t>
            </a:r>
            <a:r>
              <a:rPr lang="en-US" sz="4800" dirty="0" smtClean="0"/>
              <a:t> from the novel.</a:t>
            </a:r>
            <a:endParaRPr lang="en-US" sz="4800" dirty="0"/>
          </a:p>
        </p:txBody>
      </p:sp>
      <p:sp>
        <p:nvSpPr>
          <p:cNvPr id="2" name="Title 1"/>
          <p:cNvSpPr>
            <a:spLocks noGrp="1"/>
          </p:cNvSpPr>
          <p:nvPr>
            <p:ph type="title"/>
          </p:nvPr>
        </p:nvSpPr>
        <p:spPr/>
        <p:txBody>
          <a:bodyPr/>
          <a:lstStyle/>
          <a:p>
            <a:r>
              <a:rPr lang="en-US" dirty="0"/>
              <a:t>Jingle Bells</a:t>
            </a:r>
          </a:p>
        </p:txBody>
      </p:sp>
    </p:spTree>
    <p:extLst>
      <p:ext uri="{BB962C8B-B14F-4D97-AF65-F5344CB8AC3E}">
        <p14:creationId xmlns:p14="http://schemas.microsoft.com/office/powerpoint/2010/main" val="248615658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800" dirty="0" smtClean="0"/>
              <a:t>Name FIVE </a:t>
            </a:r>
            <a:r>
              <a:rPr lang="en-US" sz="4800" dirty="0"/>
              <a:t>p</a:t>
            </a:r>
            <a:r>
              <a:rPr lang="en-US" sz="4800" dirty="0" smtClean="0"/>
              <a:t>roper names </a:t>
            </a:r>
            <a:r>
              <a:rPr lang="en-US" sz="4800" dirty="0" smtClean="0"/>
              <a:t>that the </a:t>
            </a:r>
            <a:r>
              <a:rPr lang="en-US" sz="4800" dirty="0" err="1" smtClean="0"/>
              <a:t>Elvish</a:t>
            </a:r>
            <a:r>
              <a:rPr lang="en-US" sz="4800" dirty="0" smtClean="0"/>
              <a:t> swords are called.</a:t>
            </a:r>
            <a:endParaRPr lang="en-US" sz="4800" dirty="0"/>
          </a:p>
        </p:txBody>
      </p:sp>
      <p:sp>
        <p:nvSpPr>
          <p:cNvPr id="2" name="Title 1"/>
          <p:cNvSpPr>
            <a:spLocks noGrp="1"/>
          </p:cNvSpPr>
          <p:nvPr>
            <p:ph type="title"/>
          </p:nvPr>
        </p:nvSpPr>
        <p:spPr/>
        <p:txBody>
          <a:bodyPr/>
          <a:lstStyle/>
          <a:p>
            <a:r>
              <a:rPr lang="en-US" dirty="0" smtClean="0"/>
              <a:t>White Board Challenge</a:t>
            </a:r>
            <a:endParaRPr lang="en-US" dirty="0"/>
          </a:p>
        </p:txBody>
      </p:sp>
    </p:spTree>
    <p:extLst>
      <p:ext uri="{BB962C8B-B14F-4D97-AF65-F5344CB8AC3E}">
        <p14:creationId xmlns:p14="http://schemas.microsoft.com/office/powerpoint/2010/main" val="31222733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800" dirty="0" smtClean="0"/>
              <a:t>“…smaller, less deep underground, and filled with a cleaner air” describes what?</a:t>
            </a:r>
            <a:endParaRPr lang="en-US" sz="4800" dirty="0"/>
          </a:p>
        </p:txBody>
      </p:sp>
      <p:sp>
        <p:nvSpPr>
          <p:cNvPr id="2" name="Title 1"/>
          <p:cNvSpPr>
            <a:spLocks noGrp="1"/>
          </p:cNvSpPr>
          <p:nvPr>
            <p:ph type="title"/>
          </p:nvPr>
        </p:nvSpPr>
        <p:spPr/>
        <p:txBody>
          <a:bodyPr/>
          <a:lstStyle/>
          <a:p>
            <a:r>
              <a:rPr lang="en-US" dirty="0"/>
              <a:t>Jingle Bells</a:t>
            </a:r>
          </a:p>
        </p:txBody>
      </p:sp>
    </p:spTree>
    <p:extLst>
      <p:ext uri="{BB962C8B-B14F-4D97-AF65-F5344CB8AC3E}">
        <p14:creationId xmlns:p14="http://schemas.microsoft.com/office/powerpoint/2010/main" val="360913686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800" dirty="0" smtClean="0"/>
              <a:t>“… a slimy island of rock in the middle of the lake” describes what?</a:t>
            </a:r>
            <a:endParaRPr lang="en-US" sz="4800" dirty="0"/>
          </a:p>
        </p:txBody>
      </p:sp>
      <p:sp>
        <p:nvSpPr>
          <p:cNvPr id="2" name="Title 1"/>
          <p:cNvSpPr>
            <a:spLocks noGrp="1"/>
          </p:cNvSpPr>
          <p:nvPr>
            <p:ph type="title"/>
          </p:nvPr>
        </p:nvSpPr>
        <p:spPr/>
        <p:txBody>
          <a:bodyPr/>
          <a:lstStyle/>
          <a:p>
            <a:r>
              <a:rPr lang="en-US" dirty="0"/>
              <a:t>Jingle Bells</a:t>
            </a:r>
          </a:p>
        </p:txBody>
      </p:sp>
    </p:spTree>
    <p:extLst>
      <p:ext uri="{BB962C8B-B14F-4D97-AF65-F5344CB8AC3E}">
        <p14:creationId xmlns:p14="http://schemas.microsoft.com/office/powerpoint/2010/main" val="12837046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en-US" sz="4000" dirty="0" smtClean="0"/>
              <a:t>Are you ready?</a:t>
            </a:r>
            <a:endParaRPr lang="en-US" sz="4000" dirty="0"/>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2156967439"/>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sz="4800" dirty="0" smtClean="0"/>
              <a:t>“The entrance to the path was like a sort of arch leading into a gloomy tunnel made by two great trees that leant together…” describes what?</a:t>
            </a:r>
            <a:endParaRPr lang="en-US" sz="4800" dirty="0"/>
          </a:p>
        </p:txBody>
      </p:sp>
      <p:sp>
        <p:nvSpPr>
          <p:cNvPr id="2" name="Title 1"/>
          <p:cNvSpPr>
            <a:spLocks noGrp="1"/>
          </p:cNvSpPr>
          <p:nvPr>
            <p:ph type="title"/>
          </p:nvPr>
        </p:nvSpPr>
        <p:spPr/>
        <p:txBody>
          <a:bodyPr/>
          <a:lstStyle/>
          <a:p>
            <a:r>
              <a:rPr lang="en-US" dirty="0"/>
              <a:t>Jingle Bells</a:t>
            </a:r>
          </a:p>
        </p:txBody>
      </p:sp>
    </p:spTree>
    <p:extLst>
      <p:ext uri="{BB962C8B-B14F-4D97-AF65-F5344CB8AC3E}">
        <p14:creationId xmlns:p14="http://schemas.microsoft.com/office/powerpoint/2010/main" val="30357852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sz="4800" dirty="0" smtClean="0"/>
              <a:t>“… a very comfortable tunnel without smoke, with paneled walls, and floors tiled and carpeted, proved with polished chairs…” describes what?</a:t>
            </a:r>
            <a:endParaRPr lang="en-US" sz="4800" dirty="0"/>
          </a:p>
        </p:txBody>
      </p:sp>
      <p:sp>
        <p:nvSpPr>
          <p:cNvPr id="2" name="Title 1"/>
          <p:cNvSpPr>
            <a:spLocks noGrp="1"/>
          </p:cNvSpPr>
          <p:nvPr>
            <p:ph type="title"/>
          </p:nvPr>
        </p:nvSpPr>
        <p:spPr/>
        <p:txBody>
          <a:bodyPr/>
          <a:lstStyle/>
          <a:p>
            <a:r>
              <a:rPr lang="en-US" dirty="0"/>
              <a:t>Jingle Bells</a:t>
            </a:r>
          </a:p>
        </p:txBody>
      </p:sp>
    </p:spTree>
    <p:extLst>
      <p:ext uri="{BB962C8B-B14F-4D97-AF65-F5344CB8AC3E}">
        <p14:creationId xmlns:p14="http://schemas.microsoft.com/office/powerpoint/2010/main" val="160092764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800" dirty="0" smtClean="0"/>
              <a:t>“What has roots as nobody sees, Is taller than trees, Up, up it goes, And yet never grows?”</a:t>
            </a:r>
            <a:endParaRPr lang="en-US" sz="4800" dirty="0"/>
          </a:p>
        </p:txBody>
      </p:sp>
      <p:sp>
        <p:nvSpPr>
          <p:cNvPr id="2" name="Title 1"/>
          <p:cNvSpPr>
            <a:spLocks noGrp="1"/>
          </p:cNvSpPr>
          <p:nvPr>
            <p:ph type="title"/>
          </p:nvPr>
        </p:nvSpPr>
        <p:spPr/>
        <p:txBody>
          <a:bodyPr/>
          <a:lstStyle/>
          <a:p>
            <a:r>
              <a:rPr lang="en-US" dirty="0"/>
              <a:t>Jingle Bells</a:t>
            </a:r>
          </a:p>
        </p:txBody>
      </p:sp>
    </p:spTree>
    <p:extLst>
      <p:ext uri="{BB962C8B-B14F-4D97-AF65-F5344CB8AC3E}">
        <p14:creationId xmlns:p14="http://schemas.microsoft.com/office/powerpoint/2010/main" val="99372336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800" dirty="0" smtClean="0"/>
              <a:t>What </a:t>
            </a:r>
            <a:r>
              <a:rPr lang="en-US" sz="4800" dirty="0" smtClean="0"/>
              <a:t>was </a:t>
            </a:r>
            <a:r>
              <a:rPr lang="en-US" sz="4800" dirty="0" smtClean="0"/>
              <a:t>Gollum’s birthday present?</a:t>
            </a:r>
            <a:endParaRPr lang="en-US" sz="4800" dirty="0"/>
          </a:p>
        </p:txBody>
      </p:sp>
      <p:sp>
        <p:nvSpPr>
          <p:cNvPr id="2" name="Title 1"/>
          <p:cNvSpPr>
            <a:spLocks noGrp="1"/>
          </p:cNvSpPr>
          <p:nvPr>
            <p:ph type="title"/>
          </p:nvPr>
        </p:nvSpPr>
        <p:spPr/>
        <p:txBody>
          <a:bodyPr/>
          <a:lstStyle/>
          <a:p>
            <a:r>
              <a:rPr lang="en-US" dirty="0"/>
              <a:t>Jingle Bells</a:t>
            </a:r>
          </a:p>
        </p:txBody>
      </p:sp>
    </p:spTree>
    <p:extLst>
      <p:ext uri="{BB962C8B-B14F-4D97-AF65-F5344CB8AC3E}">
        <p14:creationId xmlns:p14="http://schemas.microsoft.com/office/powerpoint/2010/main" val="278266348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800" dirty="0" smtClean="0"/>
              <a:t>What word </a:t>
            </a:r>
            <a:r>
              <a:rPr lang="en-US" sz="4800" dirty="0" smtClean="0"/>
              <a:t>BEST </a:t>
            </a:r>
            <a:r>
              <a:rPr lang="en-US" sz="4800" dirty="0" smtClean="0"/>
              <a:t>describes the author’s attitude </a:t>
            </a:r>
            <a:r>
              <a:rPr lang="en-US" sz="4800" dirty="0" smtClean="0"/>
              <a:t>or tone towards Gollum?</a:t>
            </a:r>
            <a:endParaRPr lang="en-US" sz="4800" dirty="0"/>
          </a:p>
        </p:txBody>
      </p:sp>
      <p:sp>
        <p:nvSpPr>
          <p:cNvPr id="2" name="Title 1"/>
          <p:cNvSpPr>
            <a:spLocks noGrp="1"/>
          </p:cNvSpPr>
          <p:nvPr>
            <p:ph type="title"/>
          </p:nvPr>
        </p:nvSpPr>
        <p:spPr/>
        <p:txBody>
          <a:bodyPr/>
          <a:lstStyle/>
          <a:p>
            <a:r>
              <a:rPr lang="en-US" dirty="0" smtClean="0"/>
              <a:t>White Board Challenge</a:t>
            </a:r>
            <a:endParaRPr lang="en-US" dirty="0"/>
          </a:p>
        </p:txBody>
      </p:sp>
    </p:spTree>
    <p:extLst>
      <p:ext uri="{BB962C8B-B14F-4D97-AF65-F5344CB8AC3E}">
        <p14:creationId xmlns:p14="http://schemas.microsoft.com/office/powerpoint/2010/main" val="428130290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800" dirty="0" smtClean="0"/>
              <a:t>Write down one example that would BEST illustrate Gandalf being </a:t>
            </a:r>
            <a:r>
              <a:rPr lang="en-US" sz="4800" i="1" dirty="0" smtClean="0"/>
              <a:t>tactful</a:t>
            </a:r>
            <a:r>
              <a:rPr lang="en-US" sz="4800" dirty="0" smtClean="0"/>
              <a:t>.</a:t>
            </a:r>
            <a:endParaRPr lang="en-US" sz="4800" dirty="0"/>
          </a:p>
        </p:txBody>
      </p:sp>
      <p:sp>
        <p:nvSpPr>
          <p:cNvPr id="2" name="Title 1"/>
          <p:cNvSpPr>
            <a:spLocks noGrp="1"/>
          </p:cNvSpPr>
          <p:nvPr>
            <p:ph type="title"/>
          </p:nvPr>
        </p:nvSpPr>
        <p:spPr/>
        <p:txBody>
          <a:bodyPr/>
          <a:lstStyle/>
          <a:p>
            <a:r>
              <a:rPr lang="en-US" dirty="0" smtClean="0"/>
              <a:t>White Board Challenge</a:t>
            </a:r>
            <a:endParaRPr lang="en-US" dirty="0"/>
          </a:p>
        </p:txBody>
      </p:sp>
    </p:spTree>
    <p:extLst>
      <p:ext uri="{BB962C8B-B14F-4D97-AF65-F5344CB8AC3E}">
        <p14:creationId xmlns:p14="http://schemas.microsoft.com/office/powerpoint/2010/main" val="419018997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800" dirty="0" smtClean="0"/>
              <a:t>What genre of literature is </a:t>
            </a:r>
            <a:r>
              <a:rPr lang="en-US" sz="4800" i="1" dirty="0" smtClean="0"/>
              <a:t>The Hobbit</a:t>
            </a:r>
            <a:r>
              <a:rPr lang="en-US" sz="4800" dirty="0" smtClean="0"/>
              <a:t> considered?</a:t>
            </a:r>
            <a:endParaRPr lang="en-US" sz="4800" dirty="0"/>
          </a:p>
        </p:txBody>
      </p:sp>
      <p:sp>
        <p:nvSpPr>
          <p:cNvPr id="2" name="Title 1"/>
          <p:cNvSpPr>
            <a:spLocks noGrp="1"/>
          </p:cNvSpPr>
          <p:nvPr>
            <p:ph type="title"/>
          </p:nvPr>
        </p:nvSpPr>
        <p:spPr/>
        <p:txBody>
          <a:bodyPr/>
          <a:lstStyle/>
          <a:p>
            <a:r>
              <a:rPr lang="en-US" dirty="0"/>
              <a:t>Jingle Bells</a:t>
            </a:r>
          </a:p>
        </p:txBody>
      </p:sp>
    </p:spTree>
    <p:extLst>
      <p:ext uri="{BB962C8B-B14F-4D97-AF65-F5344CB8AC3E}">
        <p14:creationId xmlns:p14="http://schemas.microsoft.com/office/powerpoint/2010/main" val="154754139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800" dirty="0" smtClean="0"/>
              <a:t>What episode in the early parts of the book might have ended differently had Bilbo had the ring?</a:t>
            </a:r>
            <a:endParaRPr lang="en-US" sz="4800" dirty="0"/>
          </a:p>
        </p:txBody>
      </p:sp>
      <p:sp>
        <p:nvSpPr>
          <p:cNvPr id="2" name="Title 1"/>
          <p:cNvSpPr>
            <a:spLocks noGrp="1"/>
          </p:cNvSpPr>
          <p:nvPr>
            <p:ph type="title"/>
          </p:nvPr>
        </p:nvSpPr>
        <p:spPr/>
        <p:txBody>
          <a:bodyPr/>
          <a:lstStyle/>
          <a:p>
            <a:r>
              <a:rPr lang="en-US" dirty="0"/>
              <a:t>Jingle Bells</a:t>
            </a:r>
          </a:p>
        </p:txBody>
      </p:sp>
    </p:spTree>
    <p:extLst>
      <p:ext uri="{BB962C8B-B14F-4D97-AF65-F5344CB8AC3E}">
        <p14:creationId xmlns:p14="http://schemas.microsoft.com/office/powerpoint/2010/main" val="12882170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800" dirty="0" smtClean="0"/>
              <a:t>What is the name of the old lookout post near The Lonely Mountain?</a:t>
            </a:r>
            <a:endParaRPr lang="en-US" sz="4800" dirty="0"/>
          </a:p>
        </p:txBody>
      </p:sp>
      <p:sp>
        <p:nvSpPr>
          <p:cNvPr id="2" name="Title 1"/>
          <p:cNvSpPr>
            <a:spLocks noGrp="1"/>
          </p:cNvSpPr>
          <p:nvPr>
            <p:ph type="title"/>
          </p:nvPr>
        </p:nvSpPr>
        <p:spPr/>
        <p:txBody>
          <a:bodyPr/>
          <a:lstStyle/>
          <a:p>
            <a:r>
              <a:rPr lang="en-US" dirty="0"/>
              <a:t>Jingle Bells</a:t>
            </a:r>
          </a:p>
        </p:txBody>
      </p:sp>
    </p:spTree>
    <p:extLst>
      <p:ext uri="{BB962C8B-B14F-4D97-AF65-F5344CB8AC3E}">
        <p14:creationId xmlns:p14="http://schemas.microsoft.com/office/powerpoint/2010/main" val="41132100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800" dirty="0" smtClean="0"/>
              <a:t>Who becomes the new King Under the Mountain?</a:t>
            </a:r>
            <a:endParaRPr lang="en-US" sz="4800" dirty="0"/>
          </a:p>
        </p:txBody>
      </p:sp>
      <p:sp>
        <p:nvSpPr>
          <p:cNvPr id="2" name="Title 1"/>
          <p:cNvSpPr>
            <a:spLocks noGrp="1"/>
          </p:cNvSpPr>
          <p:nvPr>
            <p:ph type="title"/>
          </p:nvPr>
        </p:nvSpPr>
        <p:spPr/>
        <p:txBody>
          <a:bodyPr/>
          <a:lstStyle/>
          <a:p>
            <a:r>
              <a:rPr lang="en-US" dirty="0"/>
              <a:t>Jingle Bells</a:t>
            </a:r>
          </a:p>
        </p:txBody>
      </p:sp>
    </p:spTree>
    <p:extLst>
      <p:ext uri="{BB962C8B-B14F-4D97-AF65-F5344CB8AC3E}">
        <p14:creationId xmlns:p14="http://schemas.microsoft.com/office/powerpoint/2010/main" val="29014412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400" dirty="0" smtClean="0"/>
              <a:t>Who wrote </a:t>
            </a:r>
            <a:r>
              <a:rPr lang="en-US" sz="4400" i="1" dirty="0" smtClean="0"/>
              <a:t>The Hobbit</a:t>
            </a:r>
            <a:r>
              <a:rPr lang="en-US" sz="4400" dirty="0" smtClean="0"/>
              <a:t>?</a:t>
            </a:r>
            <a:endParaRPr lang="en-US" sz="4400" dirty="0"/>
          </a:p>
        </p:txBody>
      </p:sp>
      <p:sp>
        <p:nvSpPr>
          <p:cNvPr id="2" name="Title 1"/>
          <p:cNvSpPr>
            <a:spLocks noGrp="1"/>
          </p:cNvSpPr>
          <p:nvPr>
            <p:ph type="title"/>
          </p:nvPr>
        </p:nvSpPr>
        <p:spPr/>
        <p:txBody>
          <a:bodyPr/>
          <a:lstStyle/>
          <a:p>
            <a:r>
              <a:rPr lang="en-US" dirty="0" smtClean="0"/>
              <a:t>Jingle Bells</a:t>
            </a:r>
            <a:endParaRPr lang="en-US" dirty="0"/>
          </a:p>
        </p:txBody>
      </p:sp>
    </p:spTree>
    <p:extLst>
      <p:ext uri="{BB962C8B-B14F-4D97-AF65-F5344CB8AC3E}">
        <p14:creationId xmlns:p14="http://schemas.microsoft.com/office/powerpoint/2010/main" val="3727852249"/>
      </p:ext>
    </p:extLst>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800" dirty="0" smtClean="0"/>
              <a:t>Bard sent a messenger to check and see if </a:t>
            </a:r>
            <a:r>
              <a:rPr lang="en-US" sz="4800" dirty="0" err="1" smtClean="0"/>
              <a:t>Thorin</a:t>
            </a:r>
            <a:r>
              <a:rPr lang="en-US" sz="4800" dirty="0" smtClean="0"/>
              <a:t> held to his word. What happened to that messenger?</a:t>
            </a:r>
            <a:endParaRPr lang="en-US" sz="4800" dirty="0"/>
          </a:p>
        </p:txBody>
      </p:sp>
      <p:sp>
        <p:nvSpPr>
          <p:cNvPr id="2" name="Title 1"/>
          <p:cNvSpPr>
            <a:spLocks noGrp="1"/>
          </p:cNvSpPr>
          <p:nvPr>
            <p:ph type="title"/>
          </p:nvPr>
        </p:nvSpPr>
        <p:spPr/>
        <p:txBody>
          <a:bodyPr/>
          <a:lstStyle/>
          <a:p>
            <a:r>
              <a:rPr lang="en-US" dirty="0"/>
              <a:t>Jingle Bells</a:t>
            </a:r>
          </a:p>
        </p:txBody>
      </p:sp>
    </p:spTree>
    <p:extLst>
      <p:ext uri="{BB962C8B-B14F-4D97-AF65-F5344CB8AC3E}">
        <p14:creationId xmlns:p14="http://schemas.microsoft.com/office/powerpoint/2010/main" val="79238394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800" dirty="0" err="1" smtClean="0"/>
              <a:t>Azog</a:t>
            </a:r>
            <a:r>
              <a:rPr lang="en-US" sz="4800" dirty="0" smtClean="0"/>
              <a:t> the Goblin murdered ___________________.</a:t>
            </a:r>
            <a:endParaRPr lang="en-US" sz="4800" dirty="0"/>
          </a:p>
        </p:txBody>
      </p:sp>
      <p:sp>
        <p:nvSpPr>
          <p:cNvPr id="2" name="Title 1"/>
          <p:cNvSpPr>
            <a:spLocks noGrp="1"/>
          </p:cNvSpPr>
          <p:nvPr>
            <p:ph type="title"/>
          </p:nvPr>
        </p:nvSpPr>
        <p:spPr/>
        <p:txBody>
          <a:bodyPr/>
          <a:lstStyle/>
          <a:p>
            <a:r>
              <a:rPr lang="en-US" dirty="0"/>
              <a:t>Jingle Bells</a:t>
            </a:r>
          </a:p>
        </p:txBody>
      </p:sp>
    </p:spTree>
    <p:extLst>
      <p:ext uri="{BB962C8B-B14F-4D97-AF65-F5344CB8AC3E}">
        <p14:creationId xmlns:p14="http://schemas.microsoft.com/office/powerpoint/2010/main" val="422733219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800" dirty="0" smtClean="0"/>
              <a:t>What was being auctioned off to the highest bidder?</a:t>
            </a:r>
            <a:endParaRPr lang="en-US" sz="4800" dirty="0"/>
          </a:p>
        </p:txBody>
      </p:sp>
      <p:sp>
        <p:nvSpPr>
          <p:cNvPr id="2" name="Title 1"/>
          <p:cNvSpPr>
            <a:spLocks noGrp="1"/>
          </p:cNvSpPr>
          <p:nvPr>
            <p:ph type="title"/>
          </p:nvPr>
        </p:nvSpPr>
        <p:spPr/>
        <p:txBody>
          <a:bodyPr/>
          <a:lstStyle/>
          <a:p>
            <a:r>
              <a:rPr lang="en-US" dirty="0"/>
              <a:t>Jingle Bells</a:t>
            </a:r>
          </a:p>
        </p:txBody>
      </p:sp>
    </p:spTree>
    <p:extLst>
      <p:ext uri="{BB962C8B-B14F-4D97-AF65-F5344CB8AC3E}">
        <p14:creationId xmlns:p14="http://schemas.microsoft.com/office/powerpoint/2010/main" val="12708535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800" dirty="0" smtClean="0"/>
              <a:t>Who was proud of Bilbo for giving the </a:t>
            </a:r>
            <a:r>
              <a:rPr lang="en-US" sz="4800" dirty="0" err="1" smtClean="0"/>
              <a:t>Arkenstone</a:t>
            </a:r>
            <a:r>
              <a:rPr lang="en-US" sz="4800" dirty="0" smtClean="0"/>
              <a:t> to Bard and the </a:t>
            </a:r>
            <a:r>
              <a:rPr lang="en-US" sz="4800" dirty="0" err="1" smtClean="0"/>
              <a:t>Elvenking</a:t>
            </a:r>
            <a:r>
              <a:rPr lang="en-US" sz="4800" dirty="0" smtClean="0"/>
              <a:t>?</a:t>
            </a:r>
            <a:endParaRPr lang="en-US" sz="4800" dirty="0"/>
          </a:p>
        </p:txBody>
      </p:sp>
      <p:sp>
        <p:nvSpPr>
          <p:cNvPr id="2" name="Title 1"/>
          <p:cNvSpPr>
            <a:spLocks noGrp="1"/>
          </p:cNvSpPr>
          <p:nvPr>
            <p:ph type="title"/>
          </p:nvPr>
        </p:nvSpPr>
        <p:spPr/>
        <p:txBody>
          <a:bodyPr/>
          <a:lstStyle/>
          <a:p>
            <a:r>
              <a:rPr lang="en-US" dirty="0"/>
              <a:t>Jingle Bells</a:t>
            </a:r>
          </a:p>
        </p:txBody>
      </p:sp>
    </p:spTree>
    <p:extLst>
      <p:ext uri="{BB962C8B-B14F-4D97-AF65-F5344CB8AC3E}">
        <p14:creationId xmlns:p14="http://schemas.microsoft.com/office/powerpoint/2010/main" val="345345778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800" dirty="0" smtClean="0"/>
              <a:t>What is the name of </a:t>
            </a:r>
            <a:r>
              <a:rPr lang="en-US" sz="4800" dirty="0" err="1" smtClean="0"/>
              <a:t>Azog’s</a:t>
            </a:r>
            <a:r>
              <a:rPr lang="en-US" sz="4800" dirty="0" smtClean="0"/>
              <a:t> son?</a:t>
            </a:r>
            <a:endParaRPr lang="en-US" sz="4800" dirty="0"/>
          </a:p>
        </p:txBody>
      </p:sp>
      <p:sp>
        <p:nvSpPr>
          <p:cNvPr id="2" name="Title 1"/>
          <p:cNvSpPr>
            <a:spLocks noGrp="1"/>
          </p:cNvSpPr>
          <p:nvPr>
            <p:ph type="title"/>
          </p:nvPr>
        </p:nvSpPr>
        <p:spPr/>
        <p:txBody>
          <a:bodyPr/>
          <a:lstStyle/>
          <a:p>
            <a:r>
              <a:rPr lang="en-US" dirty="0"/>
              <a:t>Jingle Bells</a:t>
            </a:r>
          </a:p>
        </p:txBody>
      </p:sp>
    </p:spTree>
    <p:extLst>
      <p:ext uri="{BB962C8B-B14F-4D97-AF65-F5344CB8AC3E}">
        <p14:creationId xmlns:p14="http://schemas.microsoft.com/office/powerpoint/2010/main" val="312318586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800" dirty="0" smtClean="0"/>
              <a:t>What was the dark cloud made up of that sheltered the goblins as they came to war?</a:t>
            </a:r>
            <a:endParaRPr lang="en-US" sz="4800" dirty="0"/>
          </a:p>
        </p:txBody>
      </p:sp>
      <p:sp>
        <p:nvSpPr>
          <p:cNvPr id="2" name="Title 1"/>
          <p:cNvSpPr>
            <a:spLocks noGrp="1"/>
          </p:cNvSpPr>
          <p:nvPr>
            <p:ph type="title"/>
          </p:nvPr>
        </p:nvSpPr>
        <p:spPr/>
        <p:txBody>
          <a:bodyPr/>
          <a:lstStyle/>
          <a:p>
            <a:r>
              <a:rPr lang="en-US" dirty="0"/>
              <a:t>Jingle Bells</a:t>
            </a:r>
          </a:p>
        </p:txBody>
      </p:sp>
    </p:spTree>
    <p:extLst>
      <p:ext uri="{BB962C8B-B14F-4D97-AF65-F5344CB8AC3E}">
        <p14:creationId xmlns:p14="http://schemas.microsoft.com/office/powerpoint/2010/main" val="397712874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800" dirty="0" smtClean="0"/>
              <a:t>The Battle of Five Armies could not have been won without the help of ___________ and _______________.</a:t>
            </a:r>
            <a:endParaRPr lang="en-US" sz="4800" dirty="0"/>
          </a:p>
        </p:txBody>
      </p:sp>
      <p:sp>
        <p:nvSpPr>
          <p:cNvPr id="2" name="Title 1"/>
          <p:cNvSpPr>
            <a:spLocks noGrp="1"/>
          </p:cNvSpPr>
          <p:nvPr>
            <p:ph type="title"/>
          </p:nvPr>
        </p:nvSpPr>
        <p:spPr/>
        <p:txBody>
          <a:bodyPr/>
          <a:lstStyle/>
          <a:p>
            <a:r>
              <a:rPr lang="en-US" dirty="0"/>
              <a:t>Jingle Bells</a:t>
            </a:r>
          </a:p>
        </p:txBody>
      </p:sp>
    </p:spTree>
    <p:extLst>
      <p:ext uri="{BB962C8B-B14F-4D97-AF65-F5344CB8AC3E}">
        <p14:creationId xmlns:p14="http://schemas.microsoft.com/office/powerpoint/2010/main" val="131117625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800" dirty="0" smtClean="0"/>
              <a:t>What did Dain give Bard?</a:t>
            </a:r>
            <a:endParaRPr lang="en-US" sz="4800" dirty="0"/>
          </a:p>
        </p:txBody>
      </p:sp>
      <p:sp>
        <p:nvSpPr>
          <p:cNvPr id="2" name="Title 1"/>
          <p:cNvSpPr>
            <a:spLocks noGrp="1"/>
          </p:cNvSpPr>
          <p:nvPr>
            <p:ph type="title"/>
          </p:nvPr>
        </p:nvSpPr>
        <p:spPr/>
        <p:txBody>
          <a:bodyPr/>
          <a:lstStyle/>
          <a:p>
            <a:r>
              <a:rPr lang="en-US" dirty="0"/>
              <a:t>Jingle Bells</a:t>
            </a:r>
          </a:p>
        </p:txBody>
      </p:sp>
    </p:spTree>
    <p:extLst>
      <p:ext uri="{BB962C8B-B14F-4D97-AF65-F5344CB8AC3E}">
        <p14:creationId xmlns:p14="http://schemas.microsoft.com/office/powerpoint/2010/main" val="352162653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800" dirty="0" smtClean="0"/>
              <a:t>What did Bilbo give the </a:t>
            </a:r>
            <a:r>
              <a:rPr lang="en-US" sz="4800" dirty="0" err="1" smtClean="0"/>
              <a:t>Elvenking</a:t>
            </a:r>
            <a:r>
              <a:rPr lang="en-US" sz="4800" dirty="0" smtClean="0"/>
              <a:t>?</a:t>
            </a:r>
            <a:endParaRPr lang="en-US" sz="4800" dirty="0"/>
          </a:p>
        </p:txBody>
      </p:sp>
      <p:sp>
        <p:nvSpPr>
          <p:cNvPr id="2" name="Title 1"/>
          <p:cNvSpPr>
            <a:spLocks noGrp="1"/>
          </p:cNvSpPr>
          <p:nvPr>
            <p:ph type="title"/>
          </p:nvPr>
        </p:nvSpPr>
        <p:spPr/>
        <p:txBody>
          <a:bodyPr/>
          <a:lstStyle/>
          <a:p>
            <a:r>
              <a:rPr lang="en-US" dirty="0"/>
              <a:t>Jingle Bells</a:t>
            </a:r>
          </a:p>
        </p:txBody>
      </p:sp>
    </p:spTree>
    <p:extLst>
      <p:ext uri="{BB962C8B-B14F-4D97-AF65-F5344CB8AC3E}">
        <p14:creationId xmlns:p14="http://schemas.microsoft.com/office/powerpoint/2010/main" val="322880329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800" dirty="0" smtClean="0"/>
              <a:t>Who became a great chief, ruling the land between The Lonely Mountain and </a:t>
            </a:r>
            <a:r>
              <a:rPr lang="en-US" sz="4800" dirty="0" err="1" smtClean="0"/>
              <a:t>Mirkwood</a:t>
            </a:r>
            <a:r>
              <a:rPr lang="en-US" sz="4800" dirty="0" smtClean="0"/>
              <a:t>?</a:t>
            </a:r>
            <a:endParaRPr lang="en-US" sz="4800" dirty="0"/>
          </a:p>
        </p:txBody>
      </p:sp>
      <p:sp>
        <p:nvSpPr>
          <p:cNvPr id="2" name="Title 1"/>
          <p:cNvSpPr>
            <a:spLocks noGrp="1"/>
          </p:cNvSpPr>
          <p:nvPr>
            <p:ph type="title"/>
          </p:nvPr>
        </p:nvSpPr>
        <p:spPr/>
        <p:txBody>
          <a:bodyPr/>
          <a:lstStyle/>
          <a:p>
            <a:r>
              <a:rPr lang="en-US" dirty="0"/>
              <a:t>Jingle Bells</a:t>
            </a:r>
          </a:p>
        </p:txBody>
      </p:sp>
    </p:spTree>
    <p:extLst>
      <p:ext uri="{BB962C8B-B14F-4D97-AF65-F5344CB8AC3E}">
        <p14:creationId xmlns:p14="http://schemas.microsoft.com/office/powerpoint/2010/main" val="2783129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800" dirty="0" smtClean="0"/>
              <a:t>Gandalf is of what race?</a:t>
            </a:r>
            <a:endParaRPr lang="en-US" sz="4800" dirty="0"/>
          </a:p>
        </p:txBody>
      </p:sp>
      <p:sp>
        <p:nvSpPr>
          <p:cNvPr id="2" name="Title 1"/>
          <p:cNvSpPr>
            <a:spLocks noGrp="1"/>
          </p:cNvSpPr>
          <p:nvPr>
            <p:ph type="title"/>
          </p:nvPr>
        </p:nvSpPr>
        <p:spPr/>
        <p:txBody>
          <a:bodyPr/>
          <a:lstStyle/>
          <a:p>
            <a:r>
              <a:rPr lang="en-US" dirty="0"/>
              <a:t>Jingle Bells</a:t>
            </a:r>
          </a:p>
        </p:txBody>
      </p:sp>
    </p:spTree>
    <p:extLst>
      <p:ext uri="{BB962C8B-B14F-4D97-AF65-F5344CB8AC3E}">
        <p14:creationId xmlns:p14="http://schemas.microsoft.com/office/powerpoint/2010/main" val="604522243"/>
      </p:ext>
    </p:extLst>
  </p:cSld>
  <p:clrMapOvr>
    <a:masterClrMapping/>
  </p:clrMapOvr>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800" dirty="0" smtClean="0"/>
              <a:t>Do a direct quote of the first sentence of page 182.</a:t>
            </a:r>
            <a:endParaRPr lang="en-US" sz="4800" dirty="0"/>
          </a:p>
        </p:txBody>
      </p:sp>
      <p:sp>
        <p:nvSpPr>
          <p:cNvPr id="2" name="Title 1"/>
          <p:cNvSpPr>
            <a:spLocks noGrp="1"/>
          </p:cNvSpPr>
          <p:nvPr>
            <p:ph type="title"/>
          </p:nvPr>
        </p:nvSpPr>
        <p:spPr/>
        <p:txBody>
          <a:bodyPr/>
          <a:lstStyle/>
          <a:p>
            <a:r>
              <a:rPr lang="en-US" dirty="0" smtClean="0"/>
              <a:t>White Board Challenge</a:t>
            </a:r>
            <a:endParaRPr lang="en-US" dirty="0"/>
          </a:p>
        </p:txBody>
      </p:sp>
    </p:spTree>
    <p:extLst>
      <p:ext uri="{BB962C8B-B14F-4D97-AF65-F5344CB8AC3E}">
        <p14:creationId xmlns:p14="http://schemas.microsoft.com/office/powerpoint/2010/main" val="305625014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800" dirty="0" smtClean="0"/>
              <a:t>What did the Great Council of White Wizards do in this book that could have upset things in the south of </a:t>
            </a:r>
            <a:r>
              <a:rPr lang="en-US" sz="4800" dirty="0" err="1" smtClean="0"/>
              <a:t>Mirkwood</a:t>
            </a:r>
            <a:r>
              <a:rPr lang="en-US" sz="4800" dirty="0" smtClean="0"/>
              <a:t>?</a:t>
            </a:r>
            <a:endParaRPr lang="en-US" sz="4800" dirty="0"/>
          </a:p>
        </p:txBody>
      </p:sp>
      <p:sp>
        <p:nvSpPr>
          <p:cNvPr id="2" name="Title 1"/>
          <p:cNvSpPr>
            <a:spLocks noGrp="1"/>
          </p:cNvSpPr>
          <p:nvPr>
            <p:ph type="title"/>
          </p:nvPr>
        </p:nvSpPr>
        <p:spPr/>
        <p:txBody>
          <a:bodyPr/>
          <a:lstStyle/>
          <a:p>
            <a:r>
              <a:rPr lang="en-US" dirty="0"/>
              <a:t>Jingle Bells</a:t>
            </a:r>
          </a:p>
        </p:txBody>
      </p:sp>
    </p:spTree>
    <p:extLst>
      <p:ext uri="{BB962C8B-B14F-4D97-AF65-F5344CB8AC3E}">
        <p14:creationId xmlns:p14="http://schemas.microsoft.com/office/powerpoint/2010/main" val="259095470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800" i="1" dirty="0" smtClean="0"/>
              <a:t>The Hobbit </a:t>
            </a:r>
            <a:r>
              <a:rPr lang="en-US" sz="4800" dirty="0" smtClean="0"/>
              <a:t>is a ___________ to the </a:t>
            </a:r>
            <a:r>
              <a:rPr lang="en-US" sz="4800" i="1" dirty="0" smtClean="0"/>
              <a:t>Lord of the Rings</a:t>
            </a:r>
            <a:r>
              <a:rPr lang="en-US" sz="4800" dirty="0" smtClean="0"/>
              <a:t>.</a:t>
            </a:r>
            <a:endParaRPr lang="en-US" sz="4800" dirty="0"/>
          </a:p>
        </p:txBody>
      </p:sp>
      <p:sp>
        <p:nvSpPr>
          <p:cNvPr id="2" name="Title 1"/>
          <p:cNvSpPr>
            <a:spLocks noGrp="1"/>
          </p:cNvSpPr>
          <p:nvPr>
            <p:ph type="title"/>
          </p:nvPr>
        </p:nvSpPr>
        <p:spPr/>
        <p:txBody>
          <a:bodyPr/>
          <a:lstStyle/>
          <a:p>
            <a:r>
              <a:rPr lang="en-US" dirty="0"/>
              <a:t>Jingle Bells</a:t>
            </a:r>
          </a:p>
        </p:txBody>
      </p:sp>
    </p:spTree>
    <p:extLst>
      <p:ext uri="{BB962C8B-B14F-4D97-AF65-F5344CB8AC3E}">
        <p14:creationId xmlns:p14="http://schemas.microsoft.com/office/powerpoint/2010/main" val="20399907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800" dirty="0" smtClean="0"/>
              <a:t>Who is the dragon that haunted The Lonely Mountain?</a:t>
            </a:r>
            <a:endParaRPr lang="en-US" sz="4800" dirty="0"/>
          </a:p>
        </p:txBody>
      </p:sp>
      <p:sp>
        <p:nvSpPr>
          <p:cNvPr id="2" name="Title 1"/>
          <p:cNvSpPr>
            <a:spLocks noGrp="1"/>
          </p:cNvSpPr>
          <p:nvPr>
            <p:ph type="title"/>
          </p:nvPr>
        </p:nvSpPr>
        <p:spPr/>
        <p:txBody>
          <a:bodyPr/>
          <a:lstStyle/>
          <a:p>
            <a:r>
              <a:rPr lang="en-US" dirty="0"/>
              <a:t>Jingle Bells</a:t>
            </a:r>
          </a:p>
        </p:txBody>
      </p:sp>
    </p:spTree>
    <p:extLst>
      <p:ext uri="{BB962C8B-B14F-4D97-AF65-F5344CB8AC3E}">
        <p14:creationId xmlns:p14="http://schemas.microsoft.com/office/powerpoint/2010/main" val="192419672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4800" dirty="0" smtClean="0"/>
              <a:t>Who ended up with the emeralds of </a:t>
            </a:r>
            <a:r>
              <a:rPr lang="en-US" sz="4800" dirty="0" err="1" smtClean="0"/>
              <a:t>Girion</a:t>
            </a:r>
            <a:r>
              <a:rPr lang="en-US" sz="4800" dirty="0" smtClean="0"/>
              <a:t>?</a:t>
            </a:r>
            <a:endParaRPr lang="en-US" sz="4800" dirty="0"/>
          </a:p>
        </p:txBody>
      </p:sp>
      <p:sp>
        <p:nvSpPr>
          <p:cNvPr id="3" name="Title 2"/>
          <p:cNvSpPr>
            <a:spLocks noGrp="1"/>
          </p:cNvSpPr>
          <p:nvPr>
            <p:ph type="title"/>
          </p:nvPr>
        </p:nvSpPr>
        <p:spPr/>
        <p:txBody>
          <a:bodyPr/>
          <a:lstStyle/>
          <a:p>
            <a:r>
              <a:rPr lang="en-US" dirty="0" smtClean="0"/>
              <a:t>Jingle Bells</a:t>
            </a:r>
            <a:endParaRPr lang="en-US" dirty="0"/>
          </a:p>
        </p:txBody>
      </p:sp>
    </p:spTree>
    <p:extLst>
      <p:ext uri="{BB962C8B-B14F-4D97-AF65-F5344CB8AC3E}">
        <p14:creationId xmlns:p14="http://schemas.microsoft.com/office/powerpoint/2010/main" val="2922689781"/>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Hardcover">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Hardcover">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Hardcover">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Hardcover.thmx</Template>
  <TotalTime>508</TotalTime>
  <Words>1715</Words>
  <Application>Microsoft Macintosh PowerPoint</Application>
  <PresentationFormat>On-screen Show (4:3)</PresentationFormat>
  <Paragraphs>298</Paragraphs>
  <Slides>72</Slides>
  <Notes>68</Notes>
  <HiddenSlides>0</HiddenSlides>
  <MMClips>0</MMClips>
  <ScaleCrop>false</ScaleCrop>
  <HeadingPairs>
    <vt:vector size="4" baseType="variant">
      <vt:variant>
        <vt:lpstr>Theme</vt:lpstr>
      </vt:variant>
      <vt:variant>
        <vt:i4>1</vt:i4>
      </vt:variant>
      <vt:variant>
        <vt:lpstr>Slide Titles</vt:lpstr>
      </vt:variant>
      <vt:variant>
        <vt:i4>72</vt:i4>
      </vt:variant>
    </vt:vector>
  </HeadingPairs>
  <TitlesOfParts>
    <vt:vector size="73" baseType="lpstr">
      <vt:lpstr>Hardcover</vt:lpstr>
      <vt:lpstr>The Hobbit</vt:lpstr>
      <vt:lpstr>Rules of the Game</vt:lpstr>
      <vt:lpstr>Rules of the Game cont…</vt:lpstr>
      <vt:lpstr>Ways a Team can Lose Points</vt:lpstr>
      <vt:lpstr>PowerPoint Presentation</vt:lpstr>
      <vt:lpstr>Jingle Bells</vt:lpstr>
      <vt:lpstr>Jingle Bells</vt:lpstr>
      <vt:lpstr>Jingle Bells</vt:lpstr>
      <vt:lpstr>Jingle Bells</vt:lpstr>
      <vt:lpstr>Jingle Bells</vt:lpstr>
      <vt:lpstr>Jingle Bells</vt:lpstr>
      <vt:lpstr>Jingle Bells</vt:lpstr>
      <vt:lpstr>Jingle Bells</vt:lpstr>
      <vt:lpstr>Jingle Bells</vt:lpstr>
      <vt:lpstr>Jingle Bells</vt:lpstr>
      <vt:lpstr>Jingle Bells</vt:lpstr>
      <vt:lpstr>Jingle Bells</vt:lpstr>
      <vt:lpstr>Jingle Bells</vt:lpstr>
      <vt:lpstr>White Board Challenge </vt:lpstr>
      <vt:lpstr>Jingle Bells</vt:lpstr>
      <vt:lpstr>Jingle Bells</vt:lpstr>
      <vt:lpstr>Jingle Bells</vt:lpstr>
      <vt:lpstr>Jingle Bells</vt:lpstr>
      <vt:lpstr>Jingle Bells</vt:lpstr>
      <vt:lpstr>Jingle Bells</vt:lpstr>
      <vt:lpstr>Jingle Bells</vt:lpstr>
      <vt:lpstr>Jingle Bells</vt:lpstr>
      <vt:lpstr>Jingle Bells</vt:lpstr>
      <vt:lpstr>Jingle Bells</vt:lpstr>
      <vt:lpstr>Jingle Bells</vt:lpstr>
      <vt:lpstr>Jingle Bells</vt:lpstr>
      <vt:lpstr>Jingle Bells</vt:lpstr>
      <vt:lpstr>Jingle Bells</vt:lpstr>
      <vt:lpstr>Jingle Bells</vt:lpstr>
      <vt:lpstr>Jingle Bells</vt:lpstr>
      <vt:lpstr>Jingle Bells</vt:lpstr>
      <vt:lpstr>Jingle Bells</vt:lpstr>
      <vt:lpstr>Jingle Bells</vt:lpstr>
      <vt:lpstr>Jingle Bells</vt:lpstr>
      <vt:lpstr>Jingle Bells</vt:lpstr>
      <vt:lpstr>Jingle Bells</vt:lpstr>
      <vt:lpstr>White Board Challenge</vt:lpstr>
      <vt:lpstr>Jingle Bells</vt:lpstr>
      <vt:lpstr>Jingle Bells</vt:lpstr>
      <vt:lpstr>Jingle Bells</vt:lpstr>
      <vt:lpstr>Jingle Bells</vt:lpstr>
      <vt:lpstr>White Board Challenge</vt:lpstr>
      <vt:lpstr>Jingle Bells</vt:lpstr>
      <vt:lpstr>Jingle Bells</vt:lpstr>
      <vt:lpstr>Jingle Bells</vt:lpstr>
      <vt:lpstr>Jingle Bells</vt:lpstr>
      <vt:lpstr>Jingle Bells</vt:lpstr>
      <vt:lpstr>Jingle Bells</vt:lpstr>
      <vt:lpstr>White Board Challenge</vt:lpstr>
      <vt:lpstr>White Board Challenge</vt:lpstr>
      <vt:lpstr>Jingle Bells</vt:lpstr>
      <vt:lpstr>Jingle Bells</vt:lpstr>
      <vt:lpstr>Jingle Bells</vt:lpstr>
      <vt:lpstr>Jingle Bells</vt:lpstr>
      <vt:lpstr>Jingle Bells</vt:lpstr>
      <vt:lpstr>Jingle Bells</vt:lpstr>
      <vt:lpstr>Jingle Bells</vt:lpstr>
      <vt:lpstr>Jingle Bells</vt:lpstr>
      <vt:lpstr>Jingle Bells</vt:lpstr>
      <vt:lpstr>Jingle Bells</vt:lpstr>
      <vt:lpstr>Jingle Bells</vt:lpstr>
      <vt:lpstr>Jingle Bells</vt:lpstr>
      <vt:lpstr>Jingle Bells</vt:lpstr>
      <vt:lpstr>Jingle Bells</vt:lpstr>
      <vt:lpstr>White Board Challenge</vt:lpstr>
      <vt:lpstr>Jingle Bells</vt:lpstr>
      <vt:lpstr>Jingle Bells</vt:lpstr>
    </vt:vector>
  </TitlesOfParts>
  <Company>Hardin-Jefferson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Hobbit</dc:title>
  <dc:creator>HYDE CAROLE</dc:creator>
  <cp:lastModifiedBy>HYDE CAROLE</cp:lastModifiedBy>
  <cp:revision>24</cp:revision>
  <cp:lastPrinted>2012-12-11T21:21:58Z</cp:lastPrinted>
  <dcterms:created xsi:type="dcterms:W3CDTF">2012-12-10T14:33:29Z</dcterms:created>
  <dcterms:modified xsi:type="dcterms:W3CDTF">2013-12-09T01:17:02Z</dcterms:modified>
</cp:coreProperties>
</file>